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9"/>
  </p:notesMasterIdLst>
  <p:sldIdLst>
    <p:sldId id="256" r:id="rId2"/>
    <p:sldId id="258" r:id="rId3"/>
    <p:sldId id="260" r:id="rId4"/>
    <p:sldId id="265" r:id="rId5"/>
    <p:sldId id="267" r:id="rId6"/>
    <p:sldId id="266" r:id="rId7"/>
    <p:sldId id="268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352" r:id="rId22"/>
    <p:sldId id="294" r:id="rId23"/>
    <p:sldId id="285" r:id="rId24"/>
    <p:sldId id="286" r:id="rId25"/>
    <p:sldId id="288" r:id="rId26"/>
    <p:sldId id="289" r:id="rId27"/>
    <p:sldId id="290" r:id="rId28"/>
    <p:sldId id="291" r:id="rId29"/>
    <p:sldId id="293" r:id="rId30"/>
    <p:sldId id="284" r:id="rId31"/>
    <p:sldId id="295" r:id="rId32"/>
    <p:sldId id="296" r:id="rId33"/>
    <p:sldId id="298" r:id="rId34"/>
    <p:sldId id="299" r:id="rId35"/>
    <p:sldId id="303" r:id="rId36"/>
    <p:sldId id="301" r:id="rId37"/>
    <p:sldId id="300" r:id="rId38"/>
    <p:sldId id="302" r:id="rId39"/>
    <p:sldId id="304" r:id="rId40"/>
    <p:sldId id="305" r:id="rId41"/>
    <p:sldId id="306" r:id="rId42"/>
    <p:sldId id="307" r:id="rId43"/>
    <p:sldId id="308" r:id="rId44"/>
    <p:sldId id="309" r:id="rId45"/>
    <p:sldId id="310" r:id="rId46"/>
    <p:sldId id="311" r:id="rId47"/>
    <p:sldId id="312" r:id="rId48"/>
    <p:sldId id="313" r:id="rId49"/>
    <p:sldId id="315" r:id="rId50"/>
    <p:sldId id="318" r:id="rId51"/>
    <p:sldId id="319" r:id="rId52"/>
    <p:sldId id="322" r:id="rId53"/>
    <p:sldId id="323" r:id="rId54"/>
    <p:sldId id="326" r:id="rId55"/>
    <p:sldId id="321" r:id="rId56"/>
    <p:sldId id="329" r:id="rId57"/>
    <p:sldId id="327" r:id="rId58"/>
    <p:sldId id="328" r:id="rId59"/>
    <p:sldId id="330" r:id="rId60"/>
    <p:sldId id="331" r:id="rId61"/>
    <p:sldId id="332" r:id="rId62"/>
    <p:sldId id="333" r:id="rId63"/>
    <p:sldId id="350" r:id="rId64"/>
    <p:sldId id="351" r:id="rId65"/>
    <p:sldId id="349" r:id="rId66"/>
    <p:sldId id="334" r:id="rId67"/>
    <p:sldId id="335" r:id="rId68"/>
    <p:sldId id="337" r:id="rId69"/>
    <p:sldId id="338" r:id="rId70"/>
    <p:sldId id="339" r:id="rId71"/>
    <p:sldId id="340" r:id="rId72"/>
    <p:sldId id="341" r:id="rId73"/>
    <p:sldId id="342" r:id="rId74"/>
    <p:sldId id="343" r:id="rId75"/>
    <p:sldId id="345" r:id="rId76"/>
    <p:sldId id="346" r:id="rId77"/>
    <p:sldId id="347" r:id="rId78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0E550A5-92C8-4079-B7E1-C92889467ADC}">
          <p14:sldIdLst>
            <p14:sldId id="256"/>
            <p14:sldId id="258"/>
            <p14:sldId id="260"/>
            <p14:sldId id="265"/>
            <p14:sldId id="267"/>
            <p14:sldId id="266"/>
            <p14:sldId id="268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352"/>
            <p14:sldId id="294"/>
            <p14:sldId id="285"/>
            <p14:sldId id="286"/>
            <p14:sldId id="288"/>
            <p14:sldId id="289"/>
            <p14:sldId id="290"/>
            <p14:sldId id="291"/>
            <p14:sldId id="293"/>
            <p14:sldId id="284"/>
            <p14:sldId id="295"/>
            <p14:sldId id="296"/>
            <p14:sldId id="298"/>
            <p14:sldId id="299"/>
            <p14:sldId id="303"/>
            <p14:sldId id="301"/>
            <p14:sldId id="300"/>
            <p14:sldId id="302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5"/>
            <p14:sldId id="318"/>
            <p14:sldId id="319"/>
            <p14:sldId id="322"/>
            <p14:sldId id="323"/>
            <p14:sldId id="326"/>
            <p14:sldId id="321"/>
            <p14:sldId id="329"/>
            <p14:sldId id="327"/>
            <p14:sldId id="328"/>
            <p14:sldId id="330"/>
            <p14:sldId id="331"/>
            <p14:sldId id="332"/>
            <p14:sldId id="333"/>
            <p14:sldId id="350"/>
            <p14:sldId id="351"/>
            <p14:sldId id="349"/>
            <p14:sldId id="334"/>
            <p14:sldId id="335"/>
            <p14:sldId id="337"/>
            <p14:sldId id="338"/>
            <p14:sldId id="339"/>
            <p14:sldId id="340"/>
            <p14:sldId id="341"/>
            <p14:sldId id="342"/>
            <p14:sldId id="343"/>
            <p14:sldId id="345"/>
            <p14:sldId id="346"/>
            <p14:sldId id="34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709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4F4F"/>
    <a:srgbClr val="5E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0" autoAdjust="0"/>
    <p:restoredTop sz="59181" autoAdjust="0"/>
  </p:normalViewPr>
  <p:slideViewPr>
    <p:cSldViewPr snapToGrid="0">
      <p:cViewPr varScale="1">
        <p:scale>
          <a:sx n="76" d="100"/>
          <a:sy n="76" d="100"/>
        </p:scale>
        <p:origin x="2640" y="54"/>
      </p:cViewPr>
      <p:guideLst>
        <p:guide orient="horz" pos="1709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hdphoto1.wdp>
</file>

<file path=ppt/media/hdphoto2.wdp>
</file>

<file path=ppt/media/hdphoto3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svg>
</file>

<file path=ppt/media/image110.png>
</file>

<file path=ppt/media/image111.png>
</file>

<file path=ppt/media/image112.svg>
</file>

<file path=ppt/media/image113.png>
</file>

<file path=ppt/media/image114.svg>
</file>

<file path=ppt/media/image115.jpeg>
</file>

<file path=ppt/media/image116.jpg>
</file>

<file path=ppt/media/image117.png>
</file>

<file path=ppt/media/image118.png>
</file>

<file path=ppt/media/image119.png>
</file>

<file path=ppt/media/image12.png>
</file>

<file path=ppt/media/image120.svg>
</file>

<file path=ppt/media/image121.png>
</file>

<file path=ppt/media/image122.svg>
</file>

<file path=ppt/media/image123.png>
</file>

<file path=ppt/media/image124.svg>
</file>

<file path=ppt/media/image125.png>
</file>

<file path=ppt/media/image126.png>
</file>

<file path=ppt/media/image127.svg>
</file>

<file path=ppt/media/image128.png>
</file>

<file path=ppt/media/image129.svg>
</file>

<file path=ppt/media/image13.svg>
</file>

<file path=ppt/media/image130.png>
</file>

<file path=ppt/media/image131.svg>
</file>

<file path=ppt/media/image132.png>
</file>

<file path=ppt/media/image133.svg>
</file>

<file path=ppt/media/image134.png>
</file>

<file path=ppt/media/image135.svg>
</file>

<file path=ppt/media/image136.jpg>
</file>

<file path=ppt/media/image137.png>
</file>

<file path=ppt/media/image138.png>
</file>

<file path=ppt/media/image139.png>
</file>

<file path=ppt/media/image14.png>
</file>

<file path=ppt/media/image140.jpe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sv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jpeg>
</file>

<file path=ppt/media/image157.png>
</file>

<file path=ppt/media/image158.png>
</file>

<file path=ppt/media/image159.svg>
</file>

<file path=ppt/media/image16.png>
</file>

<file path=ppt/media/image160.png>
</file>

<file path=ppt/media/image161.png>
</file>

<file path=ppt/media/image162.png>
</file>

<file path=ppt/media/image163.svg>
</file>

<file path=ppt/media/image164.png>
</file>

<file path=ppt/media/image165.svg>
</file>

<file path=ppt/media/image166.png>
</file>

<file path=ppt/media/image167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jpg>
</file>

<file path=ppt/media/image45.jp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sv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png>
</file>

<file path=ppt/media/image9.jpg>
</file>

<file path=ppt/media/image90.png>
</file>

<file path=ppt/media/image91.jpg>
</file>

<file path=ppt/media/image92.jpeg>
</file>

<file path=ppt/media/image93.jpeg>
</file>

<file path=ppt/media/image94.jpg>
</file>

<file path=ppt/media/image95.jpeg>
</file>

<file path=ppt/media/image96.jpeg>
</file>

<file path=ppt/media/image97.jpeg>
</file>

<file path=ppt/media/image98.jpeg>
</file>

<file path=ppt/media/image99.png>
</file>

<file path=ppt/media/media1.mp4>
</file>

<file path=ppt/media/media2.mp4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A6EE22-DC65-42CE-8751-374150C63CBC}" type="datetimeFigureOut">
              <a:rPr lang="fr-FR" smtClean="0"/>
              <a:t>10/03/2020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1F7DC-7237-4649-A0EE-0C72708182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5431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588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174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762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350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2938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524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112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700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5500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1-Fournir de la documentation et outils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permettant de faire face à une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situation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dégradée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rupture de la normalité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(catastrophes naturelles, perte du domicile, menace de l'intégrité physique … ), Fournir des informations relatives aux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premiers secours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2-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Fournir des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outils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sécurisation et d'organisation pour le cadre familial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 proche.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Fournir de la documentation et des outils facilitant et sécurisant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survie en milieu naturel ou urbain.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4-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Fournir de la documentation sur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l’art d’utiliser la nature au quotidien.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5-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Fournir de la documentation sur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</a:t>
            </a:r>
            <a:r>
              <a:rPr lang="fr-FR" sz="936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-tech et l'art de subsister avec des ressources limitées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b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7997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5 super catégories:  </a:t>
            </a:r>
            <a:r>
              <a:rPr lang="fr-FR" b="0" i="0" dirty="0"/>
              <a:t>Démarrage /  </a:t>
            </a: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trousse de survie / </a:t>
            </a:r>
            <a:r>
              <a:rPr lang="fr-FR" b="0" i="0" dirty="0">
                <a:effectLst/>
              </a:rPr>
              <a:t>Compétences / </a:t>
            </a: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Eau et alimentation / </a:t>
            </a:r>
            <a:r>
              <a:rPr lang="fr-FR" b="0" i="0" dirty="0">
                <a:effectLst/>
              </a:rPr>
              <a:t>Matériel</a:t>
            </a:r>
          </a:p>
          <a:p>
            <a:pPr marL="171450" indent="-171450">
              <a:buFontTx/>
              <a:buChar char="-"/>
            </a:pPr>
            <a:endParaRPr lang="fr-FR" b="1" dirty="0">
              <a:effectLst/>
            </a:endParaRPr>
          </a:p>
          <a:p>
            <a:pPr marL="171450" indent="-171450">
              <a:buFontTx/>
              <a:buChar char="-"/>
            </a:pPr>
            <a:r>
              <a:rPr lang="fr-FR" b="1" dirty="0">
                <a:effectLst/>
              </a:rPr>
              <a:t>EX </a:t>
            </a:r>
            <a:r>
              <a:rPr lang="fr-FR" b="0" dirty="0">
                <a:effectLst/>
              </a:rPr>
              <a:t>: Notions Premiers Secours / Sac de survie / Filtration de l’eau l’eau / faire du feu / production de l’électricité …</a:t>
            </a:r>
            <a:br>
              <a:rPr lang="fr-FR" b="0" dirty="0">
                <a:effectLst/>
              </a:rPr>
            </a:br>
            <a:r>
              <a:rPr lang="fr-FR" b="0" dirty="0">
                <a:effectLst/>
              </a:rPr>
              <a:t>…</a:t>
            </a:r>
          </a:p>
          <a:p>
            <a:pPr rtl="0"/>
            <a:r>
              <a:rPr lang="fr-FR" b="0" dirty="0">
                <a:effectLst/>
              </a:rPr>
              <a:t>Hors ligne et synchronisable</a:t>
            </a:r>
          </a:p>
          <a:p>
            <a:pPr rtl="0"/>
            <a:br>
              <a:rPr lang="fr-FR" b="0" dirty="0">
                <a:effectLst/>
              </a:rPr>
            </a:br>
            <a:endParaRPr lang="fr-FR" b="0" dirty="0">
              <a:effectLst/>
            </a:endParaRPr>
          </a:p>
          <a:p>
            <a:pPr rtl="0"/>
            <a:br>
              <a:rPr lang="fr-FR" b="0" dirty="0">
                <a:effectLst/>
              </a:rPr>
            </a:br>
            <a:endParaRPr lang="fr-FR" b="0" dirty="0">
              <a:effectLst/>
            </a:endParaRPr>
          </a:p>
          <a:p>
            <a:pPr marL="171450" marR="0" lvl="0" indent="-17145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fr-FR" b="0" dirty="0">
              <a:effectLst/>
            </a:endParaRPr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90275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- Création d’une Liste de contact </a:t>
            </a:r>
            <a:r>
              <a:rPr lang="fr-FR" dirty="0"/>
              <a:t>préalablement renseignée (dont 114)</a:t>
            </a:r>
          </a:p>
          <a:p>
            <a:endParaRPr lang="fr-FR" dirty="0"/>
          </a:p>
          <a:p>
            <a:r>
              <a:rPr lang="fr-FR" b="1" dirty="0"/>
              <a:t>- Message contenant : </a:t>
            </a:r>
            <a:r>
              <a:rPr lang="fr-FR" dirty="0"/>
              <a:t>coordonnées + message perso +Géolocalisation +  lien google </a:t>
            </a:r>
            <a:r>
              <a:rPr lang="fr-FR" dirty="0" err="1"/>
              <a:t>maps</a:t>
            </a:r>
            <a:endParaRPr lang="fr-FR" dirty="0"/>
          </a:p>
          <a:p>
            <a:endParaRPr lang="fr-FR" dirty="0"/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-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réseaux satellitaires des GNSS supportés par le téléphone (GPS, GLONASS, BEIDOU, GALILEO) </a:t>
            </a: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3m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Triangulation via les relais GSM en cas de faible couverture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Envoi via le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GSM dans la bande des 900 – 1800 mhz largement diffusée dans le monde et qui couvre 95% de la surface du territoire français.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65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L'application proposera une boussole qui s'appuiera sur le magnétomètre du téléphone ainsi qu'un GPS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55182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lampe torche facilement accessible qui utilisera le flash LED du smartphone.</a:t>
            </a: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Elle offrira une grande visibilité sur une portée conséquente.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74776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 particularités.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Conserver l’acuité oculaire dans l'obscurité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Être invisible par les animaux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Préserver la batterie (réglable)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12971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Conserver l’acuité oculaire dans l'obscurité (explique) (aveuglement et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readaptation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-Invisibilité aux animaux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-Conservation de la batterie (réglable)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48765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-Idem</a:t>
            </a:r>
          </a:p>
          <a:p>
            <a:endParaRPr lang="fr-FR" b="1" dirty="0"/>
          </a:p>
          <a:p>
            <a:r>
              <a:rPr lang="fr-FR" b="1" dirty="0"/>
              <a:t>- Baisse de conso de 90 %</a:t>
            </a:r>
          </a:p>
          <a:p>
            <a:endParaRPr lang="fr-FR" dirty="0"/>
          </a:p>
          <a:p>
            <a:r>
              <a:rPr lang="fr-FR" b="1" dirty="0"/>
              <a:t>- Images filtrées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17042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part sa destination, Il est primordial que l'application puisse être utilisée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sans nécessiter une connexion au réseau. </a:t>
            </a:r>
          </a:p>
          <a:p>
            <a:endParaRPr lang="fr-FR" dirty="0"/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 doit pouvoir être fonctionnelle dans des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lieux reculés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ou dans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 situation ou le réseau est détérioré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(catastrophes naturelles,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blocage politique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Cependant, afin de pouvoir assurer un contenu de qualité, et de plus en plus riche, l'application pourra selon la volonté de l'utilisateur se connecter à l'API du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back-end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se synchroniser et télécharger les nouveaux contenus de façon persistante sur le téléphone.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71992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Casser les codes, survivalisme</a:t>
            </a:r>
          </a:p>
          <a:p>
            <a:endParaRPr lang="fr-FR" b="1" dirty="0"/>
          </a:p>
          <a:p>
            <a:r>
              <a:rPr lang="fr-FR" b="1" dirty="0"/>
              <a:t>Travail sur l’identité et la charte graphique</a:t>
            </a:r>
          </a:p>
          <a:p>
            <a:endParaRPr lang="fr-FR" b="1" dirty="0"/>
          </a:p>
          <a:p>
            <a:r>
              <a:rPr lang="fr-FR" b="1" dirty="0"/>
              <a:t>Minimaliste et concentrée sur l’expérience utilisateur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6354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Ce qui m’a amené au développement web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75035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librairies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60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vectoriels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Implémentation de l’ombre / synchro avec des booléens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09230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Travail sur l’ergonomie </a:t>
            </a:r>
            <a:r>
              <a:rPr lang="fr-FR" b="0" dirty="0"/>
              <a:t>( </a:t>
            </a:r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one-</a:t>
            </a:r>
            <a:r>
              <a:rPr lang="fr-FR" sz="936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handed</a:t>
            </a:r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UI)</a:t>
            </a:r>
          </a:p>
          <a:p>
            <a:r>
              <a:rPr lang="fr-FR" sz="936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Arborescence peu profonde </a:t>
            </a:r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 clics max</a:t>
            </a:r>
          </a:p>
          <a:p>
            <a:r>
              <a:rPr lang="fr-FR" sz="936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Travail sur la lumière</a:t>
            </a:r>
          </a:p>
          <a:p>
            <a:r>
              <a:rPr lang="fr-FR" sz="936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Utilisation massive de </a:t>
            </a:r>
            <a:r>
              <a:rPr lang="fr-FR" sz="936" b="1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pictos</a:t>
            </a:r>
            <a:endParaRPr lang="fr-FR" sz="936" b="1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fr-FR" b="0" dirty="0"/>
          </a:p>
          <a:p>
            <a:endParaRPr lang="fr-FR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86174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Représenter sans origine unique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08567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Typologies /</a:t>
            </a:r>
            <a:r>
              <a:rPr lang="fr-FR" dirty="0" err="1"/>
              <a:t>probibilité</a:t>
            </a:r>
            <a:endParaRPr lang="fr-FR" dirty="0"/>
          </a:p>
          <a:p>
            <a:endParaRPr lang="fr-FR" dirty="0"/>
          </a:p>
          <a:p>
            <a:r>
              <a:rPr lang="fr-FR" dirty="0"/>
              <a:t>Cas probables, presque tt f°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764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MAQUETTAGE ET GRAPHISMES 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Photoshop et </a:t>
            </a:r>
            <a:r>
              <a:rPr lang="fr-FR" sz="936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illustrator</a:t>
            </a:r>
            <a:endParaRPr lang="fr-FR" sz="936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 : </a:t>
            </a: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 Studio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CMS :  </a:t>
            </a:r>
            <a:r>
              <a:rPr lang="fr-FR" sz="936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wordpress</a:t>
            </a:r>
            <a:endParaRPr lang="fr-FR" sz="936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 : </a:t>
            </a:r>
            <a:r>
              <a:rPr lang="fr-FR" sz="936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Native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Environnement d’</a:t>
            </a:r>
            <a:r>
              <a:rPr lang="fr-FR" sz="936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éxécution</a:t>
            </a: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</a:t>
            </a: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Node.js (utilise moteur javascript)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VERSIONING ET GESTION DE PROJET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</a:t>
            </a:r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 un logiciel de gestion de versions décentralisé.</a:t>
            </a:r>
            <a:endParaRPr lang="fr-FR" dirty="0">
              <a:effectLst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Trello</a:t>
            </a:r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 un outil de gestion de projet en ligne.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SERVEUR ET BACK-OFFICE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>
                <a:effectLst/>
              </a:rPr>
              <a:t>Api </a:t>
            </a:r>
            <a:r>
              <a:rPr lang="fr-FR" b="1" dirty="0" err="1">
                <a:effectLst/>
              </a:rPr>
              <a:t>Rest</a:t>
            </a:r>
            <a:r>
              <a:rPr lang="fr-FR" b="1" dirty="0">
                <a:effectLst/>
              </a:rPr>
              <a:t> : </a:t>
            </a:r>
            <a:r>
              <a:rPr lang="fr-FR" b="0" dirty="0">
                <a:effectLst/>
              </a:rPr>
              <a:t>WordPress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>
                <a:effectLst/>
              </a:rPr>
              <a:t>Système de Gestion de Base de Données : </a:t>
            </a:r>
            <a:r>
              <a:rPr lang="fr-FR" b="0" dirty="0">
                <a:effectLst/>
              </a:rPr>
              <a:t>MySQL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Node.js est un environnement d’exécution qui utilise</a:t>
            </a:r>
          </a:p>
          <a:p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 moteur JavaScript (un programme logiciel qui interprète</a:t>
            </a:r>
          </a:p>
          <a:p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 exécute du code en langage JavaScript).</a:t>
            </a: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27812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48367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dirty="0"/>
              <a:t>PO + vue</a:t>
            </a:r>
          </a:p>
          <a:p>
            <a:endParaRPr lang="fr-FR" dirty="0"/>
          </a:p>
          <a:p>
            <a:r>
              <a:rPr lang="fr-FR" dirty="0"/>
              <a:t>2 objets en attributs</a:t>
            </a:r>
          </a:p>
          <a:p>
            <a:endParaRPr lang="fr-FR" dirty="0"/>
          </a:p>
          <a:p>
            <a:r>
              <a:rPr lang="fr-FR" dirty="0"/>
              <a:t>Une </a:t>
            </a:r>
            <a:r>
              <a:rPr lang="fr-FR" dirty="0" err="1"/>
              <a:t>methode</a:t>
            </a:r>
            <a:r>
              <a:rPr lang="fr-FR" dirty="0"/>
              <a:t> </a:t>
            </a:r>
            <a:r>
              <a:rPr lang="fr-FR" dirty="0" err="1"/>
              <a:t>render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00989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98261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Présenter les zones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Présenter </a:t>
            </a:r>
            <a:r>
              <a:rPr lang="fr-FR" sz="936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Redux</a:t>
            </a: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Faire une boucle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fr-FR" sz="936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Redux</a:t>
            </a: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 une bibliothèque de gestion d’état pour application, il propose un store gérant un </a:t>
            </a:r>
            <a:r>
              <a:rPr lang="fr-FR" sz="936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etat</a:t>
            </a: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global de l’application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Circuler des données entre les composants / flux jusqu’à présent réservé au système parents-&gt;enfant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78120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8694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DUT Génie biologique Génie de l’environnement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94088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40217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4048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378054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Home : contient documentation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39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76885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Home : contient documentation très solide  (</a:t>
            </a:r>
            <a:r>
              <a:rPr lang="fr-FR" dirty="0" err="1"/>
              <a:t>Enpoints</a:t>
            </a:r>
            <a:r>
              <a:rPr lang="fr-FR" dirty="0"/>
              <a:t> de l’api, schémas </a:t>
            </a:r>
            <a:r>
              <a:rPr lang="fr-FR" dirty="0" err="1"/>
              <a:t>etc</a:t>
            </a:r>
            <a:r>
              <a:rPr lang="fr-FR" dirty="0"/>
              <a:t> …)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01564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Plugins pour limiter l’édition</a:t>
            </a:r>
          </a:p>
          <a:p>
            <a:r>
              <a:rPr lang="fr-FR" dirty="0"/>
              <a:t>Pas de connaissances techniques, pas de MAJ app (voir </a:t>
            </a:r>
            <a:r>
              <a:rPr lang="fr-FR" dirty="0" err="1"/>
              <a:t>legende</a:t>
            </a:r>
            <a:r>
              <a:rPr lang="fr-FR" dirty="0"/>
              <a:t> </a:t>
            </a:r>
            <a:r>
              <a:rPr lang="fr-FR" dirty="0" err="1"/>
              <a:t>syncro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29279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Safe+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exige des conditions de confidentialité exceptionnelles.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Prévue pour être utilisable dans des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contextes d'instabilité politique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Safe+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devra offrir à ses utilisateurs un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anonymat absolu.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enquête sur un public ciblé =&gt; plusieurs mesures ont été prises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L'application ne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proposera pas de création de compte utilisateur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Pas de confiance possible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 n'utilisera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 de services tiers 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Aucun envoi de données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 sera fait outre les requêtes faites à l''API de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Safe+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demander le nouveau contenu. 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liste de contact sera propre à l'application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ne sera pas partagée.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977909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Renommage du compte « ADMIN ».</a:t>
            </a:r>
          </a:p>
          <a:p>
            <a:pPr rtl="0"/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Protection du mot de passe en base de donnée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MD5 -&gt;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Bcrypt</a:t>
            </a: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insuffisance de la taille de l'empreinte (128bits)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Must-Use Plugin -&gt;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Bcrypt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non désactivable depuis l’interface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Protocole sécurisé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 (chiffré en SSL)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Rajouter cours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393756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serveur web est un serveur « LAMP » (Linux, Apache, MySQL, PHP)</a:t>
            </a:r>
            <a:endParaRPr lang="fr-FR" dirty="0">
              <a:effectLst/>
            </a:endParaRP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 API REST ( </a:t>
            </a:r>
            <a:r>
              <a:rPr lang="fr-FR" sz="936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REpresentational</a:t>
            </a:r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Transfer) permet d'échanger via le protocole HTTP avec un serveur en utilisant le formatage JSON (JavaScript Object Notation). Elle fournit des « </a:t>
            </a:r>
            <a:r>
              <a:rPr lang="fr-FR" sz="936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endpoints</a:t>
            </a:r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» spécifiques matérialisés par des </a:t>
            </a:r>
            <a:r>
              <a:rPr lang="fr-FR" sz="936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urls</a:t>
            </a:r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 lesquelles ont peut effectuer des requêtes.</a:t>
            </a:r>
            <a:endParaRPr lang="fr-FR" dirty="0">
              <a:effectLst/>
            </a:endParaRP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L'API REST renvoie les articles sous forme de contenu HTML, incompatible avec l’application développée en </a:t>
            </a:r>
            <a:r>
              <a:rPr lang="fr-FR" sz="936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Native. Le contenu HTML est parcouru, cartographié et converti en JSON. Il est ensuite stocké sur la mémoire du téléphone. </a:t>
            </a:r>
            <a:endParaRPr lang="fr-FR" dirty="0">
              <a:effectLst/>
            </a:endParaRPr>
          </a:p>
          <a:p>
            <a:pPr rtl="0"/>
            <a:endParaRPr lang="fr-FR" dirty="0">
              <a:effectLst/>
            </a:endParaRPr>
          </a:p>
          <a:p>
            <a:pPr rtl="0"/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Afin d'afficher le contenu, le JSON est à son tour parcouru pour renvoyer du JSX une extension syntaxique de JavaScript d'autant plus spécifique en </a:t>
            </a:r>
            <a:r>
              <a:rPr lang="fr-FR" sz="936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FR" sz="936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-Native où les balises HTML n'existent pas.</a:t>
            </a:r>
            <a:endParaRPr lang="fr-FR" dirty="0">
              <a:effectLst/>
            </a:endParaRP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840941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579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Je me suis spécialisé dans la communication pour l’environnement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76520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60857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20735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 de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fk</a:t>
            </a: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Choix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controller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php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spécifique server ou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native: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  Base de donnée non relationnelle, profite pas du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sgbd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donc méthodes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php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tous les cas /  Coût d’apprentissage trop élevé</a:t>
            </a:r>
          </a:p>
          <a:p>
            <a:pPr marL="171450" indent="-171450" rtl="0">
              <a:buFontTx/>
              <a:buChar char="-"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Impossible de généraliser la bibliothèque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Native pour d’autres projets</a:t>
            </a:r>
          </a:p>
          <a:p>
            <a:pPr marL="171450" indent="-171450" rtl="0">
              <a:buFontTx/>
              <a:buChar char="-"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Dans tous les cas, obligation de parcourir le JSON pour garder que le nécessaire et le transformer.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208926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49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6554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37032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34782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463714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223543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54993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0418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En parallèle, je travaillais dans des association d’Education à l’environnement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185357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12123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639410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914050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59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992918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794191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Grosse variabilité, regex compliqués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558512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596924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Idem pour toutes les balises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088180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Idem pour toutes les balises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371846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Grosse variabilité, regex compliqués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3582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J’en suis venu au web par le biais d’une webradio internationale de jazz que j’avais créé.  Je suis arrivé à l’adrar.</a:t>
            </a:r>
          </a:p>
          <a:p>
            <a:r>
              <a:rPr lang="fr-FR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036076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Grosse variabilité, regex compliqués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553929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Grosse variabilité, regex compliqués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67476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Grosse variabilité, regex compliqués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69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044291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Grosse variabilité, regex compliqués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70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435668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Grosse variabilité, regex compliqués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71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249580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Idem pour toutes les balises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72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481858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Idem pour toutes les balises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73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53933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Idem pour toutes les balises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74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621013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Idem pour toutes les balises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75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343206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objectifs ont été atteints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conception rigoureuse du cahier des charges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validé par l'entreprise, un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planning prévisionnel précis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 permis de livrer l'application et son back-office dans les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conditions escomptées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Pérenniser :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Administration facilitée, code largement commenté, Documentation fournie</a:t>
            </a:r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Réunion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(prés, évolutions, plan de suivi, formation)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Déploiement en 2 étapes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choix de la langue Français / Anglais</a:t>
            </a: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Menu burger en Accordéon par super catégories.</a:t>
            </a: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Intégration d'un module de recherche par mot clef / étiquette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Choix entre une synchronisation manuelle et/ou automatique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 d'une prévision météo journalière effectuée sur la base du baromètre ou de donnée d'APIs.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Optimisation du contrôleur (algorithme de traduction côté serveur)???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76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7062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119456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expérience professionnelle et humaine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particulièrement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enrichissante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confiance et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l'autonomie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m'ont été accordées m'ont permis d'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expérimenter l'étendue d'un projet. 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Développer avec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Native a été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stimulant, la technologie fourmille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 la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communauté est active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Si on peut encore ressentir une certaine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instabilité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dynamisme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rend son utilisation très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intéressante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5000 lignes de code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300h de travail 500h supplémentaires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 futurs packages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npm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boutons, radial menu, ombres internes, </a:t>
            </a:r>
            <a:r>
              <a:rPr lang="fr-FR" sz="936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wpSync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Merci de votre attention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RAJOUTER RECHERCHE ANGLAIS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77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8466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Patte Blanche : </a:t>
            </a:r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entreprise à mission : défini statutairement une mission en dehors du but lucratif </a:t>
            </a:r>
          </a:p>
          <a:p>
            <a:endParaRPr lang="fr-FR" sz="936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Agence de communication spécialisée en développement durable et Responsabilité Sociétale des Entreprises</a:t>
            </a:r>
          </a:p>
          <a:p>
            <a:endParaRPr lang="fr-FR" sz="936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Tous deux engagés dans la transition sociétale (économie collaborative, sobriété vis-à-vis des ressources, </a:t>
            </a:r>
            <a:r>
              <a:rPr lang="fr-FR" sz="936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low</a:t>
            </a:r>
            <a:r>
              <a:rPr lang="fr-FR" sz="936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tech, Résilience..)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99089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- Période de transition </a:t>
            </a:r>
            <a:r>
              <a:rPr lang="fr-FR" dirty="0"/>
              <a:t>: </a:t>
            </a:r>
            <a:r>
              <a:rPr lang="fr-FR" b="1" dirty="0"/>
              <a:t>défis environnementaux, sociétaux</a:t>
            </a:r>
          </a:p>
          <a:p>
            <a:pPr marL="171450" indent="-171450">
              <a:buFontTx/>
              <a:buChar char="-"/>
            </a:pPr>
            <a:r>
              <a:rPr lang="fr-FR" dirty="0"/>
              <a:t>Nous subissons, et subirons des </a:t>
            </a:r>
            <a:r>
              <a:rPr lang="fr-FR" b="1" dirty="0"/>
              <a:t>perturbations</a:t>
            </a:r>
            <a:r>
              <a:rPr lang="fr-FR" dirty="0"/>
              <a:t>, tant sur le plan environnemental que politique</a:t>
            </a:r>
          </a:p>
          <a:p>
            <a:pPr marL="0" indent="0">
              <a:buFontTx/>
              <a:buNone/>
            </a:pPr>
            <a:endParaRPr lang="fr-FR" dirty="0"/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C'est dans ce contexte que la notion de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« résilience »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prend son sens. C'est la capacité d'un organisme, d'une espèce ou d'un système à surmonter l'altération de son environnement.  -- </a:t>
            </a:r>
            <a:r>
              <a:rPr lang="fr-FR" dirty="0"/>
              <a:t>Innée, Essentielle, Améliorable --</a:t>
            </a:r>
          </a:p>
          <a:p>
            <a:endParaRPr lang="fr-FR" dirty="0"/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Safe+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s'inscrit dans ce contexte de résilience, au sens large. Cette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« application de survie »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pour vocation de permettre à ses utilisateurs de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gagner en compétence et en résilience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Elle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fournira des ressources permettant de faire face à des situations variées.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Elle proposera un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"guide de survie" hors ligne et synchronisable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ainsi que des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outils variés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d' "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 mobile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répond aux exigences d'un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outil embarqué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elle fonctionne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hors-réseaux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 permet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d’interagir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avec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l'utilisateur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des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capteurs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endParaRPr lang="fr-FR" sz="936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713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36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Native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multiplateforme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attention à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l’Expérience utilisateur 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</a:t>
            </a:r>
            <a:r>
              <a:rPr lang="fr-FR" sz="936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Backoffice WordPress pour une édition simple </a:t>
            </a:r>
            <a:r>
              <a:rPr lang="fr-FR" sz="936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 contenu du guide.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1F7DC-7237-4649-A0EE-0C72708182F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4607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CC193-D28F-42FA-ABDB-F282294F9FCF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9889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3DAFB-1941-4B06-AF5A-3B10C3304ACC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2489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1589-25DA-475D-A154-74F48B00C2ED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89907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79E3E-3AC8-4477-9218-E2030B0CDC0F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56880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6A941-10F2-4174-8FCD-2B75372E4AA9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0132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FB21-4F66-4D1E-B114-81D3EDB22A20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43919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3340-3EE5-4A23-9D64-4B83E8896284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94957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F2468-F611-4D76-90A1-474FCE040CEF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6880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A0DD-1770-4A6F-AA30-06431D870418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5320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D68FC-36C0-4027-BED5-E6B669DD3BCB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44763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2BB3-723B-44EB-B76E-08BB66ADC940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9053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28129-2100-4B78-9D3D-6E4684EB25EB}" type="datetime1">
              <a:rPr lang="fr-FR" smtClean="0"/>
              <a:t>10/03/2020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72842-3519-434B-8BFF-D854472FB0E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6026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media" Target="../media/media3.mp3"/><Relationship Id="rId11" Type="http://schemas.openxmlformats.org/officeDocument/2006/relationships/image" Target="../media/image3.png"/><Relationship Id="rId5" Type="http://schemas.openxmlformats.org/officeDocument/2006/relationships/audio" Target="NULL" TargetMode="External"/><Relationship Id="rId10" Type="http://schemas.openxmlformats.org/officeDocument/2006/relationships/image" Target="../media/image2.png"/><Relationship Id="rId4" Type="http://schemas.openxmlformats.org/officeDocument/2006/relationships/video" Target="../media/media2.mp4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8.png"/><Relationship Id="rId18" Type="http://schemas.openxmlformats.org/officeDocument/2006/relationships/image" Target="../media/image33.svg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12" Type="http://schemas.openxmlformats.org/officeDocument/2006/relationships/image" Target="../media/image27.svg"/><Relationship Id="rId17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31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6.png"/><Relationship Id="rId5" Type="http://schemas.openxmlformats.org/officeDocument/2006/relationships/image" Target="../media/image14.png"/><Relationship Id="rId15" Type="http://schemas.openxmlformats.org/officeDocument/2006/relationships/image" Target="../media/image30.png"/><Relationship Id="rId10" Type="http://schemas.openxmlformats.org/officeDocument/2006/relationships/image" Target="../media/image25.svg"/><Relationship Id="rId4" Type="http://schemas.openxmlformats.org/officeDocument/2006/relationships/image" Target="../media/image21.svg"/><Relationship Id="rId9" Type="http://schemas.openxmlformats.org/officeDocument/2006/relationships/image" Target="../media/image24.png"/><Relationship Id="rId14" Type="http://schemas.openxmlformats.org/officeDocument/2006/relationships/image" Target="../media/image29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jpg"/><Relationship Id="rId4" Type="http://schemas.openxmlformats.org/officeDocument/2006/relationships/image" Target="../media/image4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8.png"/><Relationship Id="rId18" Type="http://schemas.openxmlformats.org/officeDocument/2006/relationships/image" Target="../media/image63.svg"/><Relationship Id="rId26" Type="http://schemas.openxmlformats.org/officeDocument/2006/relationships/image" Target="../media/image71.svg"/><Relationship Id="rId39" Type="http://schemas.openxmlformats.org/officeDocument/2006/relationships/image" Target="../media/image84.png"/><Relationship Id="rId21" Type="http://schemas.openxmlformats.org/officeDocument/2006/relationships/image" Target="../media/image66.png"/><Relationship Id="rId34" Type="http://schemas.openxmlformats.org/officeDocument/2006/relationships/image" Target="../media/image79.svg"/><Relationship Id="rId42" Type="http://schemas.openxmlformats.org/officeDocument/2006/relationships/image" Target="../media/image87.svg"/><Relationship Id="rId47" Type="http://schemas.openxmlformats.org/officeDocument/2006/relationships/image" Target="../media/image90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61.svg"/><Relationship Id="rId29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svg"/><Relationship Id="rId11" Type="http://schemas.openxmlformats.org/officeDocument/2006/relationships/image" Target="../media/image56.png"/><Relationship Id="rId24" Type="http://schemas.openxmlformats.org/officeDocument/2006/relationships/image" Target="../media/image69.svg"/><Relationship Id="rId32" Type="http://schemas.openxmlformats.org/officeDocument/2006/relationships/image" Target="../media/image77.svg"/><Relationship Id="rId37" Type="http://schemas.openxmlformats.org/officeDocument/2006/relationships/image" Target="../media/image82.png"/><Relationship Id="rId40" Type="http://schemas.openxmlformats.org/officeDocument/2006/relationships/image" Target="../media/image85.svg"/><Relationship Id="rId45" Type="http://schemas.openxmlformats.org/officeDocument/2006/relationships/image" Target="../media/image89.pn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23" Type="http://schemas.openxmlformats.org/officeDocument/2006/relationships/image" Target="../media/image68.png"/><Relationship Id="rId28" Type="http://schemas.openxmlformats.org/officeDocument/2006/relationships/image" Target="../media/image73.svg"/><Relationship Id="rId36" Type="http://schemas.openxmlformats.org/officeDocument/2006/relationships/image" Target="../media/image81.svg"/><Relationship Id="rId10" Type="http://schemas.openxmlformats.org/officeDocument/2006/relationships/image" Target="../media/image55.svg"/><Relationship Id="rId19" Type="http://schemas.openxmlformats.org/officeDocument/2006/relationships/image" Target="../media/image64.png"/><Relationship Id="rId31" Type="http://schemas.openxmlformats.org/officeDocument/2006/relationships/image" Target="../media/image76.png"/><Relationship Id="rId44" Type="http://schemas.microsoft.com/office/2007/relationships/hdphoto" Target="../media/hdphoto1.wdp"/><Relationship Id="rId4" Type="http://schemas.openxmlformats.org/officeDocument/2006/relationships/image" Target="../media/image49.svg"/><Relationship Id="rId9" Type="http://schemas.openxmlformats.org/officeDocument/2006/relationships/image" Target="../media/image54.png"/><Relationship Id="rId14" Type="http://schemas.openxmlformats.org/officeDocument/2006/relationships/image" Target="../media/image59.svg"/><Relationship Id="rId22" Type="http://schemas.openxmlformats.org/officeDocument/2006/relationships/image" Target="../media/image67.svg"/><Relationship Id="rId27" Type="http://schemas.openxmlformats.org/officeDocument/2006/relationships/image" Target="../media/image72.png"/><Relationship Id="rId30" Type="http://schemas.openxmlformats.org/officeDocument/2006/relationships/image" Target="../media/image75.svg"/><Relationship Id="rId35" Type="http://schemas.openxmlformats.org/officeDocument/2006/relationships/image" Target="../media/image80.png"/><Relationship Id="rId43" Type="http://schemas.openxmlformats.org/officeDocument/2006/relationships/image" Target="../media/image88.png"/><Relationship Id="rId48" Type="http://schemas.microsoft.com/office/2007/relationships/hdphoto" Target="../media/hdphoto3.wdp"/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12" Type="http://schemas.openxmlformats.org/officeDocument/2006/relationships/image" Target="../media/image57.svg"/><Relationship Id="rId17" Type="http://schemas.openxmlformats.org/officeDocument/2006/relationships/image" Target="../media/image62.png"/><Relationship Id="rId25" Type="http://schemas.openxmlformats.org/officeDocument/2006/relationships/image" Target="../media/image70.png"/><Relationship Id="rId33" Type="http://schemas.openxmlformats.org/officeDocument/2006/relationships/image" Target="../media/image78.png"/><Relationship Id="rId38" Type="http://schemas.openxmlformats.org/officeDocument/2006/relationships/image" Target="../media/image83.svg"/><Relationship Id="rId46" Type="http://schemas.microsoft.com/office/2007/relationships/hdphoto" Target="../media/hdphoto2.wdp"/><Relationship Id="rId20" Type="http://schemas.openxmlformats.org/officeDocument/2006/relationships/image" Target="../media/image65.svg"/><Relationship Id="rId41" Type="http://schemas.openxmlformats.org/officeDocument/2006/relationships/image" Target="../media/image8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13" Type="http://schemas.openxmlformats.org/officeDocument/2006/relationships/image" Target="../media/image109.png"/><Relationship Id="rId3" Type="http://schemas.openxmlformats.org/officeDocument/2006/relationships/image" Target="../media/image99.png"/><Relationship Id="rId7" Type="http://schemas.openxmlformats.org/officeDocument/2006/relationships/image" Target="../media/image103.png"/><Relationship Id="rId12" Type="http://schemas.openxmlformats.org/officeDocument/2006/relationships/image" Target="../media/image10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png"/><Relationship Id="rId11" Type="http://schemas.openxmlformats.org/officeDocument/2006/relationships/image" Target="../media/image107.png"/><Relationship Id="rId5" Type="http://schemas.openxmlformats.org/officeDocument/2006/relationships/image" Target="../media/image101.png"/><Relationship Id="rId10" Type="http://schemas.openxmlformats.org/officeDocument/2006/relationships/image" Target="../media/image106.png"/><Relationship Id="rId4" Type="http://schemas.openxmlformats.org/officeDocument/2006/relationships/image" Target="../media/image100.png"/><Relationship Id="rId9" Type="http://schemas.openxmlformats.org/officeDocument/2006/relationships/image" Target="../media/image105.png"/><Relationship Id="rId14" Type="http://schemas.openxmlformats.org/officeDocument/2006/relationships/image" Target="../media/image11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3" Type="http://schemas.openxmlformats.org/officeDocument/2006/relationships/image" Target="../media/image99.png"/><Relationship Id="rId7" Type="http://schemas.openxmlformats.org/officeDocument/2006/relationships/image" Target="../media/image114.sv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png"/><Relationship Id="rId5" Type="http://schemas.openxmlformats.org/officeDocument/2006/relationships/image" Target="../media/image112.svg"/><Relationship Id="rId4" Type="http://schemas.openxmlformats.org/officeDocument/2006/relationships/image" Target="../media/image11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svg"/><Relationship Id="rId3" Type="http://schemas.openxmlformats.org/officeDocument/2006/relationships/image" Target="../media/image119.png"/><Relationship Id="rId7" Type="http://schemas.openxmlformats.org/officeDocument/2006/relationships/image" Target="../media/image12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2.svg"/><Relationship Id="rId11" Type="http://schemas.openxmlformats.org/officeDocument/2006/relationships/image" Target="../media/image127.svg"/><Relationship Id="rId5" Type="http://schemas.openxmlformats.org/officeDocument/2006/relationships/image" Target="../media/image121.png"/><Relationship Id="rId10" Type="http://schemas.openxmlformats.org/officeDocument/2006/relationships/image" Target="../media/image126.png"/><Relationship Id="rId4" Type="http://schemas.openxmlformats.org/officeDocument/2006/relationships/image" Target="../media/image120.svg"/><Relationship Id="rId9" Type="http://schemas.openxmlformats.org/officeDocument/2006/relationships/image" Target="../media/image125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svg"/><Relationship Id="rId3" Type="http://schemas.openxmlformats.org/officeDocument/2006/relationships/image" Target="../media/image128.png"/><Relationship Id="rId7" Type="http://schemas.openxmlformats.org/officeDocument/2006/relationships/image" Target="../media/image13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1.svg"/><Relationship Id="rId5" Type="http://schemas.openxmlformats.org/officeDocument/2006/relationships/image" Target="../media/image130.png"/><Relationship Id="rId10" Type="http://schemas.openxmlformats.org/officeDocument/2006/relationships/image" Target="../media/image135.svg"/><Relationship Id="rId4" Type="http://schemas.openxmlformats.org/officeDocument/2006/relationships/image" Target="../media/image129.svg"/><Relationship Id="rId9" Type="http://schemas.openxmlformats.org/officeDocument/2006/relationships/image" Target="../media/image13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jpe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png"/><Relationship Id="rId13" Type="http://schemas.openxmlformats.org/officeDocument/2006/relationships/image" Target="../media/image167.png"/><Relationship Id="rId3" Type="http://schemas.openxmlformats.org/officeDocument/2006/relationships/image" Target="../media/image157.png"/><Relationship Id="rId7" Type="http://schemas.openxmlformats.org/officeDocument/2006/relationships/image" Target="../media/image161.png"/><Relationship Id="rId12" Type="http://schemas.openxmlformats.org/officeDocument/2006/relationships/image" Target="../media/image166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0.png"/><Relationship Id="rId11" Type="http://schemas.openxmlformats.org/officeDocument/2006/relationships/image" Target="../media/image165.svg"/><Relationship Id="rId5" Type="http://schemas.openxmlformats.org/officeDocument/2006/relationships/image" Target="../media/image159.svg"/><Relationship Id="rId15" Type="http://schemas.openxmlformats.org/officeDocument/2006/relationships/image" Target="../media/image114.svg"/><Relationship Id="rId10" Type="http://schemas.openxmlformats.org/officeDocument/2006/relationships/image" Target="../media/image164.png"/><Relationship Id="rId4" Type="http://schemas.openxmlformats.org/officeDocument/2006/relationships/image" Target="../media/image158.png"/><Relationship Id="rId9" Type="http://schemas.openxmlformats.org/officeDocument/2006/relationships/image" Target="../media/image163.svg"/><Relationship Id="rId14" Type="http://schemas.openxmlformats.org/officeDocument/2006/relationships/image" Target="../media/image1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1280-jeux">
            <a:hlinkClick r:id="" action="ppaction://media"/>
            <a:extLst>
              <a:ext uri="{FF2B5EF4-FFF2-40B4-BE49-F238E27FC236}">
                <a16:creationId xmlns:a16="http://schemas.microsoft.com/office/drawing/2014/main" id="{C356CCAA-17C0-46EB-B22A-F150703950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>
            <a:lum bright="1000"/>
          </a:blip>
          <a:stretch>
            <a:fillRect/>
          </a:stretch>
        </p:blipFill>
        <p:spPr>
          <a:xfrm>
            <a:off x="0" y="1495232"/>
            <a:ext cx="9144000" cy="28194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A3849AE-3979-4820-840C-7B448F4410E8}"/>
              </a:ext>
            </a:extLst>
          </p:cNvPr>
          <p:cNvSpPr/>
          <p:nvPr/>
        </p:nvSpPr>
        <p:spPr>
          <a:xfrm>
            <a:off x="-199504" y="1278759"/>
            <a:ext cx="9961418" cy="3345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300-2">
            <a:hlinkClick r:id="" action="ppaction://media"/>
            <a:extLst>
              <a:ext uri="{FF2B5EF4-FFF2-40B4-BE49-F238E27FC236}">
                <a16:creationId xmlns:a16="http://schemas.microsoft.com/office/drawing/2014/main" id="{3216B383-C913-483D-9D9C-BF73BDFB852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>
            <a:lum bright="2000"/>
          </a:blip>
          <a:stretch>
            <a:fillRect/>
          </a:stretch>
        </p:blipFill>
        <p:spPr>
          <a:xfrm>
            <a:off x="3721252" y="2091055"/>
            <a:ext cx="1701497" cy="17212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3C3737-AE54-4475-B8A8-94D6AF886AA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582" y="2181037"/>
            <a:ext cx="1784843" cy="17848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61FA60-E4BB-4DE9-B97B-EBD79ADC188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582" y="2181037"/>
            <a:ext cx="1784843" cy="1784843"/>
          </a:xfrm>
          <a:prstGeom prst="rect">
            <a:avLst/>
          </a:prstGeom>
        </p:spPr>
      </p:pic>
      <p:pic>
        <p:nvPicPr>
          <p:cNvPr id="3" name="Twice">
            <a:hlinkClick r:id="" action="ppaction://media"/>
            <a:extLst>
              <a:ext uri="{FF2B5EF4-FFF2-40B4-BE49-F238E27FC236}">
                <a16:creationId xmlns:a16="http://schemas.microsoft.com/office/drawing/2014/main" id="{47385298-2903-4966-8B7A-F0D5D2D9E073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151990.9"/>
                  <p14:fade out="13750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57031" y="5105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086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5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7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57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84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16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6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42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16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07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9" grpId="0" animBg="1"/>
    </p:bldLst>
  </p:timing>
  <p:extLst>
    <p:ext uri="{E180D4A7-C9FB-4DFB-919C-405C955672EB}">
      <p14:showEvtLst xmlns:p14="http://schemas.microsoft.com/office/powerpoint/2010/main">
        <p14:playEvt time="34" objId="4"/>
        <p14:playEvt time="98" objId="2"/>
        <p14:pauseEvt time="11942" objId="2"/>
        <p14:pauseEvt time="11942" objId="4"/>
        <p14:seekEvt time="11942" objId="2" seek="11700"/>
        <p14:resumeEvt time="11942" objId="2"/>
        <p14:seekEvt time="11942" objId="4" seek="11769"/>
        <p14:resumeEvt time="11942" objId="4"/>
        <p14:stopEvt time="13707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C5345E-405F-4A7E-989D-87F8F8509E54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latin typeface="Cera PRO" panose="00000500000000000000" pitchFamily="50" charset="0"/>
              </a:rPr>
              <a:t>OBJECTIFS DU PROJET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780B06A-53B3-44B2-87E2-A1040FFAC6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5025" y="2427383"/>
            <a:ext cx="972000" cy="972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D580DFC-798A-4EBF-89DB-7290C81D9B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23275" y="2439479"/>
            <a:ext cx="972000" cy="972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8D9D49A-2134-4866-9517-35E57695AF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4032000" y="2427383"/>
            <a:ext cx="972000" cy="972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766387D7-3DED-457A-B556-173C28F6C3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5537925" y="2439479"/>
            <a:ext cx="972000" cy="972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D6A21B5D-0268-43CC-8C0F-399BF1DE22A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7130161" y="2391836"/>
            <a:ext cx="972000" cy="972000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9D1FB2A-CBAB-4739-9E8C-CCFD122E0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112269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F1F171-5086-4AFF-B73D-293B3F9F2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11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DFEB3C-49B5-42F9-8300-A1BD5C5C70ED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latin typeface="Cera PRO" panose="00000500000000000000" pitchFamily="50" charset="0"/>
              </a:rPr>
              <a:t>FONCTIONNALITÉS PRINCIPALES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30323-830B-4FEF-B559-CB13E5A2FC35}"/>
              </a:ext>
            </a:extLst>
          </p:cNvPr>
          <p:cNvSpPr txBox="1"/>
          <p:nvPr/>
        </p:nvSpPr>
        <p:spPr>
          <a:xfrm>
            <a:off x="317182" y="885131"/>
            <a:ext cx="85096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era PRO" panose="00000500000000000000" pitchFamily="50" charset="0"/>
              </a:rPr>
              <a:t>LE GUIDE DE SURVIE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95BCF624-5386-40F8-80C4-0F5545C7A0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4881" y="2725772"/>
            <a:ext cx="648000" cy="648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3A153DE-FE45-478C-8ACD-7033A4CA72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11227" y="2725772"/>
            <a:ext cx="648000" cy="64800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73FBA6B8-489B-47EB-944E-8A77AF7962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85012" y="2713038"/>
            <a:ext cx="648000" cy="64800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0614F693-560D-4CB1-B5E6-665A52ADA8A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823054" y="2725772"/>
            <a:ext cx="648000" cy="64800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783AFAB2-7999-46A0-8E30-29888E9AC19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580601" y="2713038"/>
            <a:ext cx="648000" cy="64800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1A2E5A4E-A9FC-4D50-9ABA-F2F1AD6A024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432519" y="2755366"/>
            <a:ext cx="648000" cy="648000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CB70C265-0D73-4476-8C5F-3D93431A950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800325" y="2725772"/>
            <a:ext cx="648000" cy="648000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C92A0957-3247-43C4-9B39-416112C8C55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789423" y="2780357"/>
            <a:ext cx="648000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55582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883DC2-61F7-4796-A3B8-B83BB75AC490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latin typeface="Cera PRO" panose="00000500000000000000" pitchFamily="50" charset="0"/>
              </a:rPr>
              <a:t>FONCTIONNALITÉS PRINCIPALES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7042D-1584-4163-85CB-DB67EDAE8D80}"/>
              </a:ext>
            </a:extLst>
          </p:cNvPr>
          <p:cNvSpPr txBox="1"/>
          <p:nvPr/>
        </p:nvSpPr>
        <p:spPr>
          <a:xfrm>
            <a:off x="317182" y="885131"/>
            <a:ext cx="85096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era PRO" panose="00000500000000000000" pitchFamily="50" charset="0"/>
              </a:rPr>
              <a:t>L’ALERTE SMS GÉOLOCALISÉE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8FA8150-4625-49DD-BB4B-8B49AB94F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11619" y="2032001"/>
            <a:ext cx="2120761" cy="212076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E2D816B-7D57-4560-A47E-B690F82D3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5022556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883DC2-61F7-4796-A3B8-B83BB75AC490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latin typeface="Cera PRO" panose="00000500000000000000" pitchFamily="50" charset="0"/>
              </a:rPr>
              <a:t>FONCTIONNALITÉS PRINCIPALES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7042D-1584-4163-85CB-DB67EDAE8D80}"/>
              </a:ext>
            </a:extLst>
          </p:cNvPr>
          <p:cNvSpPr txBox="1"/>
          <p:nvPr/>
        </p:nvSpPr>
        <p:spPr>
          <a:xfrm>
            <a:off x="317182" y="885131"/>
            <a:ext cx="85096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era PRO" panose="00000500000000000000" pitchFamily="50" charset="0"/>
              </a:rPr>
              <a:t>BOUSSOLE &amp; GPS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8FA8150-4625-49DD-BB4B-8B49AB94F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587888" y="1981339"/>
            <a:ext cx="1968223" cy="1968223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2B2E396-92A2-41AD-8CB1-DE3EEA6EA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593763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883DC2-61F7-4796-A3B8-B83BB75AC490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latin typeface="Cera PRO" panose="00000500000000000000" pitchFamily="50" charset="0"/>
              </a:rPr>
              <a:t>FONCTIONNALITÉS PRINCIPALES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7042D-1584-4163-85CB-DB67EDAE8D80}"/>
              </a:ext>
            </a:extLst>
          </p:cNvPr>
          <p:cNvSpPr txBox="1"/>
          <p:nvPr/>
        </p:nvSpPr>
        <p:spPr>
          <a:xfrm>
            <a:off x="317182" y="885131"/>
            <a:ext cx="85096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era PRO" panose="00000500000000000000" pitchFamily="50" charset="0"/>
              </a:rPr>
              <a:t>LA LAMPE TORCHE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8FA8150-4625-49DD-BB4B-8B49AB94F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511619" y="2032001"/>
            <a:ext cx="2120761" cy="212076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EFF0CB6F-2B3A-4962-8647-FC2F09579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053436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883DC2-61F7-4796-A3B8-B83BB75AC490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latin typeface="Cera PRO" panose="00000500000000000000" pitchFamily="50" charset="0"/>
              </a:rPr>
              <a:t>FONCTIONNALITÉS PRINCIPALES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7042D-1584-4163-85CB-DB67EDAE8D80}"/>
              </a:ext>
            </a:extLst>
          </p:cNvPr>
          <p:cNvSpPr txBox="1"/>
          <p:nvPr/>
        </p:nvSpPr>
        <p:spPr>
          <a:xfrm>
            <a:off x="317182" y="885131"/>
            <a:ext cx="85096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era PRO" panose="00000500000000000000" pitchFamily="50" charset="0"/>
              </a:rPr>
              <a:t>LA LAMPE DISCRÈTE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8FA8150-4625-49DD-BB4B-8B49AB94F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511619" y="2032001"/>
            <a:ext cx="2120761" cy="212076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58932E20-6111-464A-93E9-8CFEA03E7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773601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61CA660-D216-491E-A838-631F8F3331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" y="0"/>
            <a:ext cx="9141298" cy="5715000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A8CE9C4A-3012-4E75-8191-150F15B0F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12025754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883DC2-61F7-4796-A3B8-B83BB75AC490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latin typeface="Cera PRO" panose="00000500000000000000" pitchFamily="50" charset="0"/>
              </a:rPr>
              <a:t>FONCTIONNALITÉS PRINCIPALES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7042D-1584-4163-85CB-DB67EDAE8D80}"/>
              </a:ext>
            </a:extLst>
          </p:cNvPr>
          <p:cNvSpPr txBox="1"/>
          <p:nvPr/>
        </p:nvSpPr>
        <p:spPr>
          <a:xfrm>
            <a:off x="317182" y="885131"/>
            <a:ext cx="85096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era PRO" panose="00000500000000000000" pitchFamily="50" charset="0"/>
              </a:rPr>
              <a:t>LE MODE NUIT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8FA8150-4625-49DD-BB4B-8B49AB94F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511619" y="2032001"/>
            <a:ext cx="2120761" cy="212076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98A3DA7-6454-4C5C-8228-D7455C13B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17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4732219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883DC2-61F7-4796-A3B8-B83BB75AC490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latin typeface="Cera PRO" panose="00000500000000000000" pitchFamily="50" charset="0"/>
              </a:rPr>
              <a:t>FONCTIONNALITÉS PRINCIPALES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7042D-1584-4163-85CB-DB67EDAE8D80}"/>
              </a:ext>
            </a:extLst>
          </p:cNvPr>
          <p:cNvSpPr txBox="1"/>
          <p:nvPr/>
        </p:nvSpPr>
        <p:spPr>
          <a:xfrm>
            <a:off x="317182" y="885131"/>
            <a:ext cx="85096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era PRO" panose="00000500000000000000" pitchFamily="50" charset="0"/>
              </a:rPr>
              <a:t>LA SYNCHRONISATION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8FA8150-4625-49DD-BB4B-8B49AB94F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511619" y="2032001"/>
            <a:ext cx="2120761" cy="212076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849C33CC-9295-4FC9-B951-25DFC208A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18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22050588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883DC2-61F7-4796-A3B8-B83BB75AC490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IDENTITE ET CHARTE GRAPHIQUE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97B479-CF2A-41B1-91C7-DE19BBA91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460" y="4578199"/>
            <a:ext cx="709918" cy="709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0935D4-6FD8-4818-AB16-97DEF10F6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391" y="3453623"/>
            <a:ext cx="1298448" cy="18928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E4B4AFB-6025-4B5C-AE25-9FC0B3715B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343" y="2393486"/>
            <a:ext cx="2310004" cy="32200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EA31957-7B75-40B8-84FD-6B9A044B68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573" y="1722970"/>
            <a:ext cx="2302192" cy="226905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EC365EB-D5AE-49E0-8550-135D1A78540A}"/>
              </a:ext>
            </a:extLst>
          </p:cNvPr>
          <p:cNvSpPr/>
          <p:nvPr/>
        </p:nvSpPr>
        <p:spPr>
          <a:xfrm flipH="1">
            <a:off x="4572000" y="2991001"/>
            <a:ext cx="4572000" cy="2770336"/>
          </a:xfrm>
          <a:prstGeom prst="rect">
            <a:avLst/>
          </a:prstGeom>
          <a:blipFill dpi="0" rotWithShape="1">
            <a:blip r:embed="rId7">
              <a:alphaModFix amt="2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C158EA4-502C-4FDB-ACF1-58B2C3FA90B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14" y="662549"/>
            <a:ext cx="2120842" cy="2120842"/>
          </a:xfrm>
          <a:prstGeom prst="rect">
            <a:avLst/>
          </a:prstGeom>
        </p:spPr>
      </p:pic>
      <p:sp>
        <p:nvSpPr>
          <p:cNvPr id="64" name="Slide Number Placeholder 3">
            <a:extLst>
              <a:ext uri="{FF2B5EF4-FFF2-40B4-BE49-F238E27FC236}">
                <a16:creationId xmlns:a16="http://schemas.microsoft.com/office/drawing/2014/main" id="{A7EAE6D3-F9E1-4869-B523-4256969EE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19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1640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BDEAD1-6290-4131-92FF-8509CDDAF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828" y="180217"/>
            <a:ext cx="5624285" cy="5658954"/>
          </a:xfrm>
        </p:spPr>
      </p:pic>
    </p:spTree>
    <p:extLst>
      <p:ext uri="{BB962C8B-B14F-4D97-AF65-F5344CB8AC3E}">
        <p14:creationId xmlns:p14="http://schemas.microsoft.com/office/powerpoint/2010/main" val="1940455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ythrough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883DC2-61F7-4796-A3B8-B83BB75AC490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IDENTITE ET CHARTE GRAPHIQUE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622F23A5-80F9-4189-824A-C7A6D55A7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69956" y="3116404"/>
            <a:ext cx="648000" cy="54000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FF7B414F-92AA-4AE6-9051-719D7B04A3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4512" y="2175619"/>
            <a:ext cx="648000" cy="648000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DED14E45-4BCC-4C60-A1E6-C16CE6A955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7182" y="3912852"/>
            <a:ext cx="648000" cy="6480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18669AB8-C3EC-48F3-8BC7-8C07B1382DA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380858" y="2175619"/>
            <a:ext cx="648000" cy="648000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A9A9998D-EA87-4D69-962A-3EA3777C3EF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409078" y="3069873"/>
            <a:ext cx="648000" cy="648000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FDFDE960-1D1B-43B8-BE77-7725E32B28D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17182" y="4709300"/>
            <a:ext cx="648000" cy="648000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3EBDD236-519E-4976-B09F-A7D7A1AD007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392685" y="2175619"/>
            <a:ext cx="648000" cy="648000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730245DA-C170-4BFB-A586-205BCACDFDF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04512" y="3116404"/>
            <a:ext cx="648000" cy="648000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6F6F91E1-4499-4AA3-9FF7-C71B05239AD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314648" y="3840826"/>
            <a:ext cx="648000" cy="648000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7EFEAFF8-740F-42FE-B2E7-7407B879DF11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1392685" y="3069873"/>
            <a:ext cx="648000" cy="648000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4EFBCC73-968D-4B7D-AAFC-885865E120E2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3369956" y="3908146"/>
            <a:ext cx="648000" cy="648000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18915429-4695-4809-ADE6-F484C1CAA847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4359054" y="3935964"/>
            <a:ext cx="648000" cy="648000"/>
          </a:xfrm>
          <a:prstGeom prst="rect">
            <a:avLst/>
          </a:prstGeom>
        </p:spPr>
      </p:pic>
      <p:pic>
        <p:nvPicPr>
          <p:cNvPr id="47" name="Graphic 46">
            <a:extLst>
              <a:ext uri="{FF2B5EF4-FFF2-40B4-BE49-F238E27FC236}">
                <a16:creationId xmlns:a16="http://schemas.microsoft.com/office/drawing/2014/main" id="{F70D39A5-7F78-4842-9D69-C0852AC4346E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2380858" y="3908146"/>
            <a:ext cx="648000" cy="648000"/>
          </a:xfrm>
          <a:prstGeom prst="rect">
            <a:avLst/>
          </a:prstGeom>
        </p:spPr>
      </p:pic>
      <p:pic>
        <p:nvPicPr>
          <p:cNvPr id="49" name="Graphic 48">
            <a:extLst>
              <a:ext uri="{FF2B5EF4-FFF2-40B4-BE49-F238E27FC236}">
                <a16:creationId xmlns:a16="http://schemas.microsoft.com/office/drawing/2014/main" id="{4550EAFB-2021-4BF6-A8E6-415AE93C94A4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2310031" y="4802400"/>
            <a:ext cx="648000" cy="648000"/>
          </a:xfrm>
          <a:prstGeom prst="rect">
            <a:avLst/>
          </a:prstGeom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FFC93EC3-1A6F-4721-90CA-7B1DD9F8242C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4256259" y="4743179"/>
            <a:ext cx="648000" cy="648000"/>
          </a:xfrm>
          <a:prstGeom prst="rect">
            <a:avLst/>
          </a:prstGeom>
        </p:spPr>
      </p:pic>
      <p:pic>
        <p:nvPicPr>
          <p:cNvPr id="53" name="Graphic 52">
            <a:extLst>
              <a:ext uri="{FF2B5EF4-FFF2-40B4-BE49-F238E27FC236}">
                <a16:creationId xmlns:a16="http://schemas.microsoft.com/office/drawing/2014/main" id="{9BBDB240-24A2-4BDE-B274-D932397684CF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4"/>
              </a:ext>
            </a:extLst>
          </a:blip>
          <a:stretch>
            <a:fillRect/>
          </a:stretch>
        </p:blipFill>
        <p:spPr>
          <a:xfrm>
            <a:off x="4256259" y="2996404"/>
            <a:ext cx="648000" cy="648000"/>
          </a:xfrm>
          <a:prstGeom prst="rect">
            <a:avLst/>
          </a:prstGeom>
        </p:spPr>
      </p:pic>
      <p:pic>
        <p:nvPicPr>
          <p:cNvPr id="55" name="Graphic 54">
            <a:extLst>
              <a:ext uri="{FF2B5EF4-FFF2-40B4-BE49-F238E27FC236}">
                <a16:creationId xmlns:a16="http://schemas.microsoft.com/office/drawing/2014/main" id="{5648FCF5-374C-4CB2-9076-959E4DFFBDA7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3367937" y="4726419"/>
            <a:ext cx="648000" cy="648000"/>
          </a:xfrm>
          <a:prstGeom prst="rect">
            <a:avLst/>
          </a:prstGeom>
        </p:spPr>
      </p:pic>
      <p:pic>
        <p:nvPicPr>
          <p:cNvPr id="57" name="Graphic 56">
            <a:extLst>
              <a:ext uri="{FF2B5EF4-FFF2-40B4-BE49-F238E27FC236}">
                <a16:creationId xmlns:a16="http://schemas.microsoft.com/office/drawing/2014/main" id="{D86AF212-3FDC-4F92-B609-D5E87113E5C1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8"/>
              </a:ext>
            </a:extLst>
          </a:blip>
          <a:stretch>
            <a:fillRect/>
          </a:stretch>
        </p:blipFill>
        <p:spPr>
          <a:xfrm>
            <a:off x="1314648" y="4735080"/>
            <a:ext cx="648000" cy="648000"/>
          </a:xfrm>
          <a:prstGeom prst="rect">
            <a:avLst/>
          </a:prstGeom>
        </p:spPr>
      </p:pic>
      <p:pic>
        <p:nvPicPr>
          <p:cNvPr id="59" name="Graphic 58">
            <a:extLst>
              <a:ext uri="{FF2B5EF4-FFF2-40B4-BE49-F238E27FC236}">
                <a16:creationId xmlns:a16="http://schemas.microsoft.com/office/drawing/2014/main" id="{5FDB9FA1-DFD0-4CDA-9833-EF1CAD12EB0C}"/>
              </a:ext>
            </a:extLst>
          </p:cNvPr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0"/>
              </a:ext>
            </a:extLst>
          </a:blip>
          <a:stretch>
            <a:fillRect/>
          </a:stretch>
        </p:blipFill>
        <p:spPr>
          <a:xfrm>
            <a:off x="3369956" y="2175619"/>
            <a:ext cx="648000" cy="648000"/>
          </a:xfrm>
          <a:prstGeom prst="rect">
            <a:avLst/>
          </a:prstGeom>
        </p:spPr>
      </p:pic>
      <p:pic>
        <p:nvPicPr>
          <p:cNvPr id="63" name="Graphic 62">
            <a:extLst>
              <a:ext uri="{FF2B5EF4-FFF2-40B4-BE49-F238E27FC236}">
                <a16:creationId xmlns:a16="http://schemas.microsoft.com/office/drawing/2014/main" id="{25191C18-2FFB-4F45-9EC6-AB42A64FB7F4}"/>
              </a:ext>
            </a:extLst>
          </p:cNvPr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2"/>
              </a:ext>
            </a:extLst>
          </a:blip>
          <a:stretch>
            <a:fillRect/>
          </a:stretch>
        </p:blipFill>
        <p:spPr>
          <a:xfrm>
            <a:off x="4359054" y="2230204"/>
            <a:ext cx="648000" cy="64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6CD02F-69A1-4ED1-8CDE-160335558F5F}"/>
              </a:ext>
            </a:extLst>
          </p:cNvPr>
          <p:cNvPicPr>
            <a:picLocks noChangeAspect="1"/>
          </p:cNvPicPr>
          <p:nvPr/>
        </p:nvPicPr>
        <p:blipFill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647" y="3120826"/>
            <a:ext cx="2160000" cy="144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1729B8-9703-4C9A-862C-4B5717D2C164}"/>
              </a:ext>
            </a:extLst>
          </p:cNvPr>
          <p:cNvPicPr>
            <a:picLocks noChangeAspect="1"/>
          </p:cNvPicPr>
          <p:nvPr/>
        </p:nvPicPr>
        <p:blipFill>
          <a:blip r:embed="rId45">
            <a:extLst>
              <a:ext uri="{BEBA8EAE-BF5A-486C-A8C5-ECC9F3942E4B}">
                <a14:imgProps xmlns:a14="http://schemas.microsoft.com/office/drawing/2010/main">
                  <a14:imgLayer r:embed="rId46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722" y="4284041"/>
            <a:ext cx="2160000" cy="144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7F99AD2-79DE-486D-B8E0-9E2A46DA21F3}"/>
              </a:ext>
            </a:extLst>
          </p:cNvPr>
          <p:cNvPicPr>
            <a:picLocks noChangeAspect="1"/>
          </p:cNvPicPr>
          <p:nvPr/>
        </p:nvPicPr>
        <p:blipFill>
          <a:blip r:embed="rId47">
            <a:extLst>
              <a:ext uri="{BEBA8EAE-BF5A-486C-A8C5-ECC9F3942E4B}">
                <a14:imgProps xmlns:a14="http://schemas.microsoft.com/office/drawing/2010/main">
                  <a14:imgLayer r:embed="rId48">
                    <a14:imgEffect>
                      <a14:saturation sa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722" y="2090597"/>
            <a:ext cx="2160000" cy="144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165F02D-9E3E-4826-8CDA-5E0CD4DB15DB}"/>
              </a:ext>
            </a:extLst>
          </p:cNvPr>
          <p:cNvSpPr txBox="1"/>
          <p:nvPr/>
        </p:nvSpPr>
        <p:spPr>
          <a:xfrm>
            <a:off x="404512" y="1343876"/>
            <a:ext cx="4167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rgbClr val="534F4F"/>
                </a:solidFill>
                <a:latin typeface="Proxima Nova Rg" panose="02000506030000020004" pitchFamily="2" charset="0"/>
              </a:rPr>
              <a:t>SafeIcons V 1.0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DADAB3-CD72-4EE6-8906-0A723782C723}"/>
              </a:ext>
            </a:extLst>
          </p:cNvPr>
          <p:cNvSpPr txBox="1"/>
          <p:nvPr/>
        </p:nvSpPr>
        <p:spPr>
          <a:xfrm>
            <a:off x="4985978" y="1343876"/>
            <a:ext cx="4167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rgbClr val="534F4F"/>
                </a:solidFill>
                <a:latin typeface="Proxima Nova Rg" panose="02000506030000020004" pitchFamily="2" charset="0"/>
              </a:rPr>
              <a:t>Switchy &amp; Pushy</a:t>
            </a:r>
          </a:p>
        </p:txBody>
      </p:sp>
      <p:sp>
        <p:nvSpPr>
          <p:cNvPr id="40" name="Slide Number Placeholder 3">
            <a:extLst>
              <a:ext uri="{FF2B5EF4-FFF2-40B4-BE49-F238E27FC236}">
                <a16:creationId xmlns:a16="http://schemas.microsoft.com/office/drawing/2014/main" id="{0C017C5D-052D-4EA4-B24E-E65D8B4C8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20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5703430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883DC2-61F7-4796-A3B8-B83BB75AC490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UX / UI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64" name="Slide Number Placeholder 3">
            <a:extLst>
              <a:ext uri="{FF2B5EF4-FFF2-40B4-BE49-F238E27FC236}">
                <a16:creationId xmlns:a16="http://schemas.microsoft.com/office/drawing/2014/main" id="{A7EAE6D3-F9E1-4869-B523-4256969EE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21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EB7EDE-3578-45FB-92CB-34D46A44AB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232" y="1250739"/>
            <a:ext cx="2970471" cy="435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52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22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SPÉCIFICATION FONCTIONNELLES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61E3C3-B3A7-4548-A3E4-ED34544CB5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14452" y="120298"/>
            <a:ext cx="4715096" cy="66661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ARBORESCENCE DE L’APPLICATION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68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23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SPÉCIFICATION FONCTIONNELLES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ARBORESCENCE DE L’APPLICATION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7226DE-7D07-42DC-B389-F3B67534FB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14000" y="-242597"/>
            <a:ext cx="4716000" cy="66673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5E239C-9C99-4E69-9715-69A8E19BB881}"/>
              </a:ext>
            </a:extLst>
          </p:cNvPr>
          <p:cNvSpPr txBox="1"/>
          <p:nvPr/>
        </p:nvSpPr>
        <p:spPr>
          <a:xfrm>
            <a:off x="469582" y="9452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ARBORESCENCE DE L’APPLICATION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1566233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24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SPÉCIFICATION FONCTIONNELLES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USE CASES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FFFC32-6C0F-4B20-A092-B4096474B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193" y="1144732"/>
            <a:ext cx="3291421" cy="430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104638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F3268F-F344-4C90-84A1-BEDDCF042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14499" y="-1184488"/>
            <a:ext cx="5715001" cy="808397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25</a:t>
            </a:fld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9BF1FB-C724-4DDB-9E9D-E35D7A5F9D78}"/>
              </a:ext>
            </a:extLst>
          </p:cNvPr>
          <p:cNvSpPr/>
          <p:nvPr/>
        </p:nvSpPr>
        <p:spPr>
          <a:xfrm>
            <a:off x="872222" y="101600"/>
            <a:ext cx="2491530" cy="817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A1CDE0-E280-4D3D-819C-E628945C8DAF}"/>
              </a:ext>
            </a:extLst>
          </p:cNvPr>
          <p:cNvSpPr txBox="1"/>
          <p:nvPr/>
        </p:nvSpPr>
        <p:spPr>
          <a:xfrm>
            <a:off x="353695" y="273192"/>
            <a:ext cx="8509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MAQUETTES &amp; CONTENU DES PAGES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056599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8C7FBD-E926-44AB-802D-C3B31622C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13920" y="-1185880"/>
            <a:ext cx="5716160" cy="8085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26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078589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F76D73-C27C-4238-B7ED-03854FD23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13920" y="-1185880"/>
            <a:ext cx="5716160" cy="8085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27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4067271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883717-E871-497D-ADC2-FA0D2D990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13920" y="-1184720"/>
            <a:ext cx="5716160" cy="8085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28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44877419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29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SPÉCIFICATION FONCTIONNELLES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FONCTIONNALITÉS EN FONCTION DES RÉSEAUX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E0648BD-F695-4974-A24C-6B6AE3E703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16419"/>
              </p:ext>
            </p:extLst>
          </p:nvPr>
        </p:nvGraphicFramePr>
        <p:xfrm>
          <a:off x="317183" y="1375793"/>
          <a:ext cx="8509635" cy="3943877"/>
        </p:xfrm>
        <a:graphic>
          <a:graphicData uri="http://schemas.openxmlformats.org/drawingml/2006/table">
            <a:tbl>
              <a:tblPr/>
              <a:tblGrid>
                <a:gridCol w="945515">
                  <a:extLst>
                    <a:ext uri="{9D8B030D-6E8A-4147-A177-3AD203B41FA5}">
                      <a16:colId xmlns:a16="http://schemas.microsoft.com/office/drawing/2014/main" val="2198855768"/>
                    </a:ext>
                  </a:extLst>
                </a:gridCol>
                <a:gridCol w="945515">
                  <a:extLst>
                    <a:ext uri="{9D8B030D-6E8A-4147-A177-3AD203B41FA5}">
                      <a16:colId xmlns:a16="http://schemas.microsoft.com/office/drawing/2014/main" val="462141392"/>
                    </a:ext>
                  </a:extLst>
                </a:gridCol>
                <a:gridCol w="945515">
                  <a:extLst>
                    <a:ext uri="{9D8B030D-6E8A-4147-A177-3AD203B41FA5}">
                      <a16:colId xmlns:a16="http://schemas.microsoft.com/office/drawing/2014/main" val="216368774"/>
                    </a:ext>
                  </a:extLst>
                </a:gridCol>
                <a:gridCol w="945515">
                  <a:extLst>
                    <a:ext uri="{9D8B030D-6E8A-4147-A177-3AD203B41FA5}">
                      <a16:colId xmlns:a16="http://schemas.microsoft.com/office/drawing/2014/main" val="3037945357"/>
                    </a:ext>
                  </a:extLst>
                </a:gridCol>
                <a:gridCol w="945515">
                  <a:extLst>
                    <a:ext uri="{9D8B030D-6E8A-4147-A177-3AD203B41FA5}">
                      <a16:colId xmlns:a16="http://schemas.microsoft.com/office/drawing/2014/main" val="824198226"/>
                    </a:ext>
                  </a:extLst>
                </a:gridCol>
                <a:gridCol w="945515">
                  <a:extLst>
                    <a:ext uri="{9D8B030D-6E8A-4147-A177-3AD203B41FA5}">
                      <a16:colId xmlns:a16="http://schemas.microsoft.com/office/drawing/2014/main" val="2047665847"/>
                    </a:ext>
                  </a:extLst>
                </a:gridCol>
                <a:gridCol w="945515">
                  <a:extLst>
                    <a:ext uri="{9D8B030D-6E8A-4147-A177-3AD203B41FA5}">
                      <a16:colId xmlns:a16="http://schemas.microsoft.com/office/drawing/2014/main" val="482377436"/>
                    </a:ext>
                  </a:extLst>
                </a:gridCol>
                <a:gridCol w="945515">
                  <a:extLst>
                    <a:ext uri="{9D8B030D-6E8A-4147-A177-3AD203B41FA5}">
                      <a16:colId xmlns:a16="http://schemas.microsoft.com/office/drawing/2014/main" val="3796749211"/>
                    </a:ext>
                  </a:extLst>
                </a:gridCol>
                <a:gridCol w="945515">
                  <a:extLst>
                    <a:ext uri="{9D8B030D-6E8A-4147-A177-3AD203B41FA5}">
                      <a16:colId xmlns:a16="http://schemas.microsoft.com/office/drawing/2014/main" val="3956886980"/>
                    </a:ext>
                  </a:extLst>
                </a:gridCol>
              </a:tblGrid>
              <a:tr h="304678"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Zone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Intérieur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Intérieur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Zone isolée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Couverte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Zone Vierge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Zone isolée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Extérieur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Zone Vierge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Couverte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945379"/>
                  </a:ext>
                </a:extLst>
              </a:tr>
              <a:tr h="304678"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Réseaux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WIFI 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uniquement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3G, 4G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uniquement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GSM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uniquement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GNSS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uniquement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GSM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GNSS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3G, 4G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GNSS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AUCUN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6071036"/>
                  </a:ext>
                </a:extLst>
              </a:tr>
              <a:tr h="304678"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Probabilité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Très rare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rare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rare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-5% 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non assuré*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95%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assuré*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92%</a:t>
                      </a:r>
                      <a:endParaRPr lang="fr-FR" sz="900" dirty="0">
                        <a:effectLst/>
                      </a:endParaRPr>
                    </a:p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assuré*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exceptionnel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2891989"/>
                  </a:ext>
                </a:extLst>
              </a:tr>
              <a:tr h="275502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Alerte SMS précise</a:t>
                      </a:r>
                      <a:r>
                        <a:rPr lang="fr-FR" sz="900" dirty="0">
                          <a:effectLst/>
                          <a:latin typeface="+mn-lt"/>
                        </a:rPr>
                        <a:t>  </a:t>
                      </a:r>
                      <a:r>
                        <a:rPr lang="fr-FR" sz="900" dirty="0">
                          <a:effectLst/>
                          <a:latin typeface="Futura Lt BT, sans-serif"/>
                        </a:rPr>
                        <a:t>(3-40m)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1287807"/>
                  </a:ext>
                </a:extLst>
              </a:tr>
              <a:tr h="275502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Alerte SMS approx</a:t>
                      </a:r>
                      <a:r>
                        <a:rPr lang="fr-FR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fr-FR" sz="900" dirty="0">
                          <a:effectLst/>
                          <a:latin typeface="Futura Lt BT, sans-serif"/>
                        </a:rPr>
                        <a:t>(12-50m)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6067828"/>
                  </a:ext>
                </a:extLst>
              </a:tr>
              <a:tr h="242276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Lampe torche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5638329"/>
                  </a:ext>
                </a:extLst>
              </a:tr>
              <a:tr h="198024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>
                          <a:effectLst/>
                          <a:latin typeface="Futura Lt BT, sans-serif"/>
                        </a:rPr>
                        <a:t>Lampe discrète</a:t>
                      </a:r>
                      <a:endParaRPr lang="fr-FR" sz="9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8023858"/>
                  </a:ext>
                </a:extLst>
              </a:tr>
              <a:tr h="275502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>
                          <a:effectLst/>
                          <a:latin typeface="Futura Lt BT, sans-serif"/>
                        </a:rPr>
                        <a:t>synchronisation</a:t>
                      </a:r>
                      <a:endParaRPr lang="fr-FR" sz="9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1307511"/>
                  </a:ext>
                </a:extLst>
              </a:tr>
              <a:tr h="238281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Boussole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31530"/>
                  </a:ext>
                </a:extLst>
              </a:tr>
              <a:tr h="275502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>
                          <a:effectLst/>
                          <a:latin typeface="Futura Lt BT, sans-serif"/>
                        </a:rPr>
                        <a:t>Localisation précise (3-40m)</a:t>
                      </a:r>
                      <a:endParaRPr lang="fr-FR" sz="9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096343"/>
                  </a:ext>
                </a:extLst>
              </a:tr>
              <a:tr h="275502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Localisation approx</a:t>
                      </a:r>
                      <a:r>
                        <a:rPr lang="fr-FR" sz="900" dirty="0">
                          <a:effectLst/>
                          <a:latin typeface="+mn-lt"/>
                        </a:rPr>
                        <a:t>  </a:t>
                      </a:r>
                      <a:r>
                        <a:rPr lang="fr-FR" sz="900" dirty="0">
                          <a:effectLst/>
                          <a:latin typeface="Futura Lt BT, sans-serif"/>
                        </a:rPr>
                        <a:t>(12-50m)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 dirty="0">
                          <a:effectLst/>
                        </a:rPr>
                      </a:br>
                      <a:endParaRPr lang="fr-FR" sz="8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br>
                        <a:rPr lang="fr-FR" sz="800">
                          <a:effectLst/>
                        </a:rPr>
                      </a:br>
                      <a:endParaRPr lang="fr-FR" sz="8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0145479"/>
                  </a:ext>
                </a:extLst>
              </a:tr>
              <a:tr h="186599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>
                          <a:effectLst/>
                          <a:latin typeface="Futura Lt BT, sans-serif"/>
                        </a:rPr>
                        <a:t>Lecture du guide</a:t>
                      </a:r>
                      <a:endParaRPr lang="fr-FR" sz="9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7167079"/>
                  </a:ext>
                </a:extLst>
              </a:tr>
              <a:tr h="233387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Changer thème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2261488"/>
                  </a:ext>
                </a:extLst>
              </a:tr>
              <a:tr h="270278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>
                          <a:effectLst/>
                          <a:latin typeface="Futura Lt BT, sans-serif"/>
                        </a:rPr>
                        <a:t>Éditer profil d'alerte</a:t>
                      </a:r>
                      <a:endParaRPr lang="fr-FR" sz="90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1545013"/>
                  </a:ext>
                </a:extLst>
              </a:tr>
              <a:tr h="173383">
                <a:tc gridSpan="2">
                  <a:txBody>
                    <a:bodyPr/>
                    <a:lstStyle/>
                    <a:p>
                      <a:pPr algn="l" rtl="0"/>
                      <a:r>
                        <a:rPr lang="fr-FR" sz="900" dirty="0">
                          <a:effectLst/>
                          <a:latin typeface="Futura Lt BT, sans-serif"/>
                        </a:rPr>
                        <a:t>Éditer destinataires</a:t>
                      </a:r>
                      <a:endParaRPr lang="fr-FR" sz="900" dirty="0">
                        <a:effectLst/>
                      </a:endParaRP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800" dirty="0">
                          <a:effectLst/>
                        </a:rPr>
                        <a:t>✔</a:t>
                      </a:r>
                    </a:p>
                  </a:txBody>
                  <a:tcPr marL="21984" marR="21984" marT="21984" marB="219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271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513250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BDEAD1-6290-4131-92FF-8509CDDAF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780" y="-3302782"/>
            <a:ext cx="9638459" cy="9697873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1218DA-FF1D-4058-B36A-96FE32CE9D03}"/>
              </a:ext>
            </a:extLst>
          </p:cNvPr>
          <p:cNvSpPr/>
          <p:nvPr/>
        </p:nvSpPr>
        <p:spPr>
          <a:xfrm>
            <a:off x="655182" y="3171826"/>
            <a:ext cx="7631568" cy="3866738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B1533C-1BF9-41EC-85F7-70B4B8350E50}"/>
              </a:ext>
            </a:extLst>
          </p:cNvPr>
          <p:cNvSpPr/>
          <p:nvPr/>
        </p:nvSpPr>
        <p:spPr>
          <a:xfrm>
            <a:off x="66676" y="-3200400"/>
            <a:ext cx="8924924" cy="595947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  <a:effectLst>
            <a:softEdge rad="152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018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30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SPÉCIFICATION TECHNIQUES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TECHNOLOGIES EMPLOYÉES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68137CF-1A11-4FA9-AC5A-D66CDD9C8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1" y="1980263"/>
            <a:ext cx="810000" cy="81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D0D717B-EC2D-4B0D-84EA-68EE94AD57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93" y="3388512"/>
            <a:ext cx="811371" cy="81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682787E-7C96-419A-A8F0-40BCC6E6F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44" y="2056739"/>
            <a:ext cx="810000" cy="810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B2BC73F-13AD-4C5B-A6EF-86DDE5C9B9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582" y="3416408"/>
            <a:ext cx="808631" cy="81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9380FB2-9BA5-4FBA-BF22-B17753D026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082" y="3396629"/>
            <a:ext cx="811371" cy="810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B30263B-9B41-474B-A926-DE69B2AEDB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137" y="1980263"/>
            <a:ext cx="811371" cy="81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7A0AF12-456C-46D6-B0C0-7E9386DDFF4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269" y="2056739"/>
            <a:ext cx="810000" cy="810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956CCD2-22DA-4C07-B004-AA271A5D698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586" y="2056739"/>
            <a:ext cx="811371" cy="81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4495C3F-75D5-4B0A-86A5-ECECCF47637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150" y="2045011"/>
            <a:ext cx="810000" cy="810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193C941-E11D-454E-A292-696340A2478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269" y="3416408"/>
            <a:ext cx="808632" cy="81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30AFBF-5ACF-4C1D-8364-1F9D03E63DA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409" y="3388512"/>
            <a:ext cx="811371" cy="810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2ED7ECF-AA6F-48C6-A921-6F63A7E83C9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229" y="3388512"/>
            <a:ext cx="811371" cy="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85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SPÉCIFICATION TECHNIQUES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REACT NATIVE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68137CF-1A11-4FA9-AC5A-D66CDD9C8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650" y="3101678"/>
            <a:ext cx="810000" cy="8100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C2CE263-9B4D-4D2A-A129-BDB5AF4C4D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09522" y="2587190"/>
            <a:ext cx="606571" cy="720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FF2D7F6-D385-4F09-9303-7115793507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52808" y="3643667"/>
            <a:ext cx="720000" cy="7200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1FFF6B6-43F7-4335-86D1-F46122682BC6}"/>
              </a:ext>
            </a:extLst>
          </p:cNvPr>
          <p:cNvCxnSpPr>
            <a:cxnSpLocks/>
          </p:cNvCxnSpPr>
          <p:nvPr/>
        </p:nvCxnSpPr>
        <p:spPr>
          <a:xfrm>
            <a:off x="3727375" y="3506678"/>
            <a:ext cx="55662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A6AB36C-22AA-4294-9CD8-2068286803FC}"/>
              </a:ext>
            </a:extLst>
          </p:cNvPr>
          <p:cNvSpPr/>
          <p:nvPr/>
        </p:nvSpPr>
        <p:spPr>
          <a:xfrm>
            <a:off x="4454652" y="3100538"/>
            <a:ext cx="810000" cy="809989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3CF04C-C5FD-4C52-AA2A-9E985D7D4F72}"/>
              </a:ext>
            </a:extLst>
          </p:cNvPr>
          <p:cNvSpPr txBox="1"/>
          <p:nvPr/>
        </p:nvSpPr>
        <p:spPr>
          <a:xfrm>
            <a:off x="4454652" y="3307190"/>
            <a:ext cx="825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Bridge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F29F6C6-8B24-40E0-A31A-2C855580FD55}"/>
              </a:ext>
            </a:extLst>
          </p:cNvPr>
          <p:cNvCxnSpPr>
            <a:cxnSpLocks/>
          </p:cNvCxnSpPr>
          <p:nvPr/>
        </p:nvCxnSpPr>
        <p:spPr>
          <a:xfrm flipV="1">
            <a:off x="5264652" y="3007395"/>
            <a:ext cx="1066308" cy="367794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9853C5A-0097-4AE1-BA5A-A064FA956366}"/>
              </a:ext>
            </a:extLst>
          </p:cNvPr>
          <p:cNvCxnSpPr>
            <a:cxnSpLocks/>
          </p:cNvCxnSpPr>
          <p:nvPr/>
        </p:nvCxnSpPr>
        <p:spPr>
          <a:xfrm>
            <a:off x="5264652" y="3610933"/>
            <a:ext cx="1058043" cy="392735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3A8FD061-A855-4740-98F0-2F221D166E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766" y="3122990"/>
            <a:ext cx="688882" cy="687718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93086CA-11EA-47C1-A64F-ECA40FD74536}"/>
              </a:ext>
            </a:extLst>
          </p:cNvPr>
          <p:cNvCxnSpPr>
            <a:cxnSpLocks/>
          </p:cNvCxnSpPr>
          <p:nvPr/>
        </p:nvCxnSpPr>
        <p:spPr>
          <a:xfrm>
            <a:off x="2111935" y="3493299"/>
            <a:ext cx="55662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0437BA6-25AC-48D1-BEB5-93509727E0E6}"/>
              </a:ext>
            </a:extLst>
          </p:cNvPr>
          <p:cNvSpPr txBox="1"/>
          <p:nvPr/>
        </p:nvSpPr>
        <p:spPr>
          <a:xfrm>
            <a:off x="2910517" y="1541805"/>
            <a:ext cx="1324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App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05DC245-BD9C-4DC8-BC7B-0F731DB9916A}"/>
              </a:ext>
            </a:extLst>
          </p:cNvPr>
          <p:cNvSpPr txBox="1"/>
          <p:nvPr/>
        </p:nvSpPr>
        <p:spPr>
          <a:xfrm>
            <a:off x="5809815" y="1541805"/>
            <a:ext cx="2205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Plateformes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3A4F763-2FF4-49CE-BD9D-36DD9C239290}"/>
              </a:ext>
            </a:extLst>
          </p:cNvPr>
          <p:cNvCxnSpPr>
            <a:cxnSpLocks/>
          </p:cNvCxnSpPr>
          <p:nvPr/>
        </p:nvCxnSpPr>
        <p:spPr>
          <a:xfrm>
            <a:off x="5436957" y="1719744"/>
            <a:ext cx="0" cy="347244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lide Number Placeholder 3">
            <a:extLst>
              <a:ext uri="{FF2B5EF4-FFF2-40B4-BE49-F238E27FC236}">
                <a16:creationId xmlns:a16="http://schemas.microsoft.com/office/drawing/2014/main" id="{24C3C295-FC34-4A2D-9601-4D2AB22F7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31</a:t>
            </a:fld>
            <a:endParaRPr lang="fr-FR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DAE1BC1-28DA-4ADB-B011-C943A1332D1E}"/>
              </a:ext>
            </a:extLst>
          </p:cNvPr>
          <p:cNvSpPr txBox="1"/>
          <p:nvPr/>
        </p:nvSpPr>
        <p:spPr>
          <a:xfrm>
            <a:off x="2284727" y="1945334"/>
            <a:ext cx="216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Composants </a:t>
            </a:r>
            <a:r>
              <a:rPr lang="fr-FR" dirty="0" err="1"/>
              <a:t>React</a:t>
            </a:r>
            <a:endParaRPr lang="fr-FR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90E1DC-E979-4796-963D-8EACDCC1FC1C}"/>
              </a:ext>
            </a:extLst>
          </p:cNvPr>
          <p:cNvSpPr txBox="1"/>
          <p:nvPr/>
        </p:nvSpPr>
        <p:spPr>
          <a:xfrm>
            <a:off x="5777523" y="1926930"/>
            <a:ext cx="216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Composants Natifs</a:t>
            </a:r>
          </a:p>
        </p:txBody>
      </p:sp>
    </p:spTree>
    <p:extLst>
      <p:ext uri="{BB962C8B-B14F-4D97-AF65-F5344CB8AC3E}">
        <p14:creationId xmlns:p14="http://schemas.microsoft.com/office/powerpoint/2010/main" val="3185314382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SPÉCIFICATION TECHNIQUES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REACT NATIVE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23BD08-845F-4353-B775-8DBEEB2A22A9}"/>
              </a:ext>
            </a:extLst>
          </p:cNvPr>
          <p:cNvSpPr txBox="1"/>
          <p:nvPr/>
        </p:nvSpPr>
        <p:spPr>
          <a:xfrm>
            <a:off x="1019175" y="1539697"/>
            <a:ext cx="64770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class </a:t>
            </a:r>
            <a:r>
              <a:rPr lang="fr-FR" dirty="0" err="1"/>
              <a:t>MyParentComponent</a:t>
            </a:r>
            <a:r>
              <a:rPr lang="fr-FR" dirty="0"/>
              <a:t> </a:t>
            </a:r>
            <a:r>
              <a:rPr lang="fr-FR" dirty="0" err="1"/>
              <a:t>extends</a:t>
            </a:r>
            <a:r>
              <a:rPr lang="fr-FR" dirty="0"/>
              <a:t> Component {</a:t>
            </a:r>
          </a:p>
          <a:p>
            <a:r>
              <a:rPr lang="fr-FR" dirty="0"/>
              <a:t>   </a:t>
            </a:r>
            <a:r>
              <a:rPr lang="fr-FR" dirty="0" err="1"/>
              <a:t>constructor</a:t>
            </a:r>
            <a:r>
              <a:rPr lang="fr-FR" dirty="0"/>
              <a:t>(</a:t>
            </a:r>
            <a:r>
              <a:rPr lang="fr-FR" dirty="0" err="1"/>
              <a:t>props</a:t>
            </a:r>
            <a:r>
              <a:rPr lang="fr-FR" dirty="0"/>
              <a:t>) {</a:t>
            </a:r>
          </a:p>
          <a:p>
            <a:r>
              <a:rPr lang="fr-FR" dirty="0"/>
              <a:t>      super(</a:t>
            </a:r>
            <a:r>
              <a:rPr lang="fr-FR" dirty="0" err="1"/>
              <a:t>props</a:t>
            </a:r>
            <a:r>
              <a:rPr lang="fr-FR" dirty="0"/>
              <a:t>);</a:t>
            </a:r>
            <a:br>
              <a:rPr lang="fr-FR" dirty="0"/>
            </a:br>
            <a:r>
              <a:rPr lang="fr-FR" dirty="0"/>
              <a:t>      </a:t>
            </a:r>
            <a:r>
              <a:rPr lang="fr-FR" dirty="0" err="1"/>
              <a:t>this.state</a:t>
            </a:r>
            <a:r>
              <a:rPr lang="fr-FR" dirty="0"/>
              <a:t> = {}</a:t>
            </a:r>
          </a:p>
          <a:p>
            <a:r>
              <a:rPr lang="fr-FR" dirty="0"/>
              <a:t>   }</a:t>
            </a:r>
          </a:p>
          <a:p>
            <a:r>
              <a:rPr lang="fr-FR" dirty="0"/>
              <a:t>   </a:t>
            </a:r>
            <a:r>
              <a:rPr lang="fr-FR" dirty="0" err="1"/>
              <a:t>someMethods</a:t>
            </a:r>
            <a:r>
              <a:rPr lang="fr-FR" dirty="0"/>
              <a:t>()</a:t>
            </a:r>
          </a:p>
          <a:p>
            <a:endParaRPr lang="fr-FR" dirty="0"/>
          </a:p>
          <a:p>
            <a:r>
              <a:rPr lang="fr-FR" dirty="0"/>
              <a:t>   </a:t>
            </a:r>
            <a:r>
              <a:rPr lang="fr-FR" dirty="0" err="1"/>
              <a:t>render</a:t>
            </a:r>
            <a:r>
              <a:rPr lang="fr-FR" dirty="0"/>
              <a:t>() {</a:t>
            </a:r>
          </a:p>
          <a:p>
            <a:r>
              <a:rPr lang="fr-FR" dirty="0"/>
              <a:t>      return (</a:t>
            </a:r>
          </a:p>
          <a:p>
            <a:r>
              <a:rPr lang="fr-FR" b="1" dirty="0"/>
              <a:t>          </a:t>
            </a:r>
            <a:r>
              <a:rPr lang="fr-FR" sz="1400" b="1" dirty="0"/>
              <a:t>&lt;</a:t>
            </a:r>
            <a:r>
              <a:rPr lang="fr-FR" sz="1400" b="1" dirty="0" err="1"/>
              <a:t>MyChildrenComponent</a:t>
            </a:r>
            <a:r>
              <a:rPr lang="fr-FR" sz="1400" b="1" dirty="0"/>
              <a:t>&gt;</a:t>
            </a:r>
          </a:p>
          <a:p>
            <a:r>
              <a:rPr lang="fr-FR" sz="1400" b="1" dirty="0"/>
              <a:t>               </a:t>
            </a:r>
            <a:r>
              <a:rPr lang="fr-FR" sz="1400" b="1" dirty="0" err="1"/>
              <a:t>other</a:t>
            </a:r>
            <a:r>
              <a:rPr lang="fr-FR" sz="1400" b="1" dirty="0"/>
              <a:t> JSX code</a:t>
            </a:r>
            <a:endParaRPr lang="fr-FR" sz="1400" dirty="0"/>
          </a:p>
          <a:p>
            <a:r>
              <a:rPr lang="fr-FR" dirty="0"/>
              <a:t>      )</a:t>
            </a:r>
          </a:p>
          <a:p>
            <a:r>
              <a:rPr lang="fr-FR" dirty="0"/>
              <a:t>   }</a:t>
            </a:r>
          </a:p>
          <a:p>
            <a:r>
              <a:rPr lang="fr-FR" dirty="0"/>
              <a:t>}</a:t>
            </a:r>
          </a:p>
          <a:p>
            <a:endParaRPr lang="fr-FR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39EF76-89B2-4987-8193-04189D64651E}"/>
              </a:ext>
            </a:extLst>
          </p:cNvPr>
          <p:cNvCxnSpPr>
            <a:cxnSpLocks/>
          </p:cNvCxnSpPr>
          <p:nvPr/>
        </p:nvCxnSpPr>
        <p:spPr>
          <a:xfrm>
            <a:off x="1120140" y="1845867"/>
            <a:ext cx="0" cy="323193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69DB915-CA34-4343-B814-2AE44BBD43EE}"/>
              </a:ext>
            </a:extLst>
          </p:cNvPr>
          <p:cNvCxnSpPr>
            <a:cxnSpLocks/>
          </p:cNvCxnSpPr>
          <p:nvPr/>
        </p:nvCxnSpPr>
        <p:spPr>
          <a:xfrm>
            <a:off x="1295400" y="2127807"/>
            <a:ext cx="0" cy="56388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8C387E-0B66-4FA7-9396-91AB9894693A}"/>
              </a:ext>
            </a:extLst>
          </p:cNvPr>
          <p:cNvCxnSpPr>
            <a:cxnSpLocks/>
          </p:cNvCxnSpPr>
          <p:nvPr/>
        </p:nvCxnSpPr>
        <p:spPr>
          <a:xfrm>
            <a:off x="1287780" y="3817053"/>
            <a:ext cx="0" cy="9906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77164E4-2269-4BCC-9DE7-1F2B62DED4A4}"/>
              </a:ext>
            </a:extLst>
          </p:cNvPr>
          <p:cNvCxnSpPr>
            <a:cxnSpLocks/>
          </p:cNvCxnSpPr>
          <p:nvPr/>
        </p:nvCxnSpPr>
        <p:spPr>
          <a:xfrm>
            <a:off x="1440180" y="4053273"/>
            <a:ext cx="0" cy="4953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Slide Number Placeholder 3">
            <a:extLst>
              <a:ext uri="{FF2B5EF4-FFF2-40B4-BE49-F238E27FC236}">
                <a16:creationId xmlns:a16="http://schemas.microsoft.com/office/drawing/2014/main" id="{F3A4B1E1-21D1-46FC-9265-A4251D6A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32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9754986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SPÉCIFICATION TECHNIQUES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55273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COMPOSANTS ET STRUCTURE DE L’APPLICATION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7C56246-C328-4D85-A290-CF07C4E9D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33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8254768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EE6902-7502-4BE3-AFB3-F7E87EB56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060" y="0"/>
            <a:ext cx="4041880" cy="571500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E38999F-3BC0-4334-9B69-77CFF57C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34</a:t>
            </a:fld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A50034-CC70-4883-BB88-00B09AADDF56}"/>
              </a:ext>
            </a:extLst>
          </p:cNvPr>
          <p:cNvSpPr/>
          <p:nvPr/>
        </p:nvSpPr>
        <p:spPr>
          <a:xfrm>
            <a:off x="2482480" y="-114300"/>
            <a:ext cx="1363715" cy="40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2519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EE6902-7502-4BE3-AFB3-F7E87EB56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54" y="-2508495"/>
            <a:ext cx="7136338" cy="10090395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E38999F-3BC0-4334-9B69-77CFF57C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87565" y="6080713"/>
            <a:ext cx="2167932" cy="320618"/>
          </a:xfrm>
        </p:spPr>
        <p:txBody>
          <a:bodyPr/>
          <a:lstStyle/>
          <a:p>
            <a:fld id="{0F572842-3519-434B-8BFF-D854472FB0E7}" type="slidenum">
              <a:rPr lang="fr-FR" smtClean="0"/>
              <a:t>35</a:t>
            </a:fld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A50034-CC70-4883-BB88-00B09AADDF56}"/>
              </a:ext>
            </a:extLst>
          </p:cNvPr>
          <p:cNvSpPr/>
          <p:nvPr/>
        </p:nvSpPr>
        <p:spPr>
          <a:xfrm>
            <a:off x="1181786" y="-2508495"/>
            <a:ext cx="2250893" cy="623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1006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EE6902-7502-4BE3-AFB3-F7E87EB56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54" y="-4438892"/>
            <a:ext cx="7136338" cy="10090395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E38999F-3BC0-4334-9B69-77CFF57C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87565" y="6080713"/>
            <a:ext cx="2167932" cy="320618"/>
          </a:xfrm>
        </p:spPr>
        <p:txBody>
          <a:bodyPr/>
          <a:lstStyle/>
          <a:p>
            <a:fld id="{0F572842-3519-434B-8BFF-D854472FB0E7}" type="slidenum">
              <a:rPr lang="fr-FR" smtClean="0"/>
              <a:t>36</a:t>
            </a:fld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A50034-CC70-4883-BB88-00B09AADDF56}"/>
              </a:ext>
            </a:extLst>
          </p:cNvPr>
          <p:cNvSpPr/>
          <p:nvPr/>
        </p:nvSpPr>
        <p:spPr>
          <a:xfrm>
            <a:off x="1181786" y="-4438892"/>
            <a:ext cx="2250893" cy="623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9774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EE6902-7502-4BE3-AFB3-F7E87EB56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54" y="1525926"/>
            <a:ext cx="7136338" cy="10090395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E38999F-3BC0-4334-9B69-77CFF57C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87565" y="6080713"/>
            <a:ext cx="2167932" cy="320618"/>
          </a:xfrm>
        </p:spPr>
        <p:txBody>
          <a:bodyPr/>
          <a:lstStyle/>
          <a:p>
            <a:fld id="{0F572842-3519-434B-8BFF-D854472FB0E7}" type="slidenum">
              <a:rPr lang="fr-FR" smtClean="0"/>
              <a:t>37</a:t>
            </a:fld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A50034-CC70-4883-BB88-00B09AADDF56}"/>
              </a:ext>
            </a:extLst>
          </p:cNvPr>
          <p:cNvSpPr/>
          <p:nvPr/>
        </p:nvSpPr>
        <p:spPr>
          <a:xfrm>
            <a:off x="1181786" y="1525926"/>
            <a:ext cx="2250893" cy="623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199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EE6902-7502-4BE3-AFB3-F7E87EB56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54" y="-2508495"/>
            <a:ext cx="7136338" cy="10090395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E38999F-3BC0-4334-9B69-77CFF57C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87565" y="6080713"/>
            <a:ext cx="2167932" cy="320618"/>
          </a:xfrm>
        </p:spPr>
        <p:txBody>
          <a:bodyPr/>
          <a:lstStyle/>
          <a:p>
            <a:fld id="{0F572842-3519-434B-8BFF-D854472FB0E7}" type="slidenum">
              <a:rPr lang="fr-FR" smtClean="0"/>
              <a:t>38</a:t>
            </a:fld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A50034-CC70-4883-BB88-00B09AADDF56}"/>
              </a:ext>
            </a:extLst>
          </p:cNvPr>
          <p:cNvSpPr/>
          <p:nvPr/>
        </p:nvSpPr>
        <p:spPr>
          <a:xfrm>
            <a:off x="1181786" y="-2508495"/>
            <a:ext cx="2250893" cy="623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738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39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ADMINISTRATION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ARBORESCENCE DU BACK-OFFICE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C753F1-CCDE-4AAF-95A3-FF32F5442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032" y="1802262"/>
            <a:ext cx="4498848" cy="226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78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BDEAD1-6290-4131-92FF-8509CDDAF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780" y="-2190262"/>
            <a:ext cx="9638459" cy="9697873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1218DA-FF1D-4058-B36A-96FE32CE9D03}"/>
              </a:ext>
            </a:extLst>
          </p:cNvPr>
          <p:cNvSpPr/>
          <p:nvPr/>
        </p:nvSpPr>
        <p:spPr>
          <a:xfrm>
            <a:off x="335280" y="3575686"/>
            <a:ext cx="8317230" cy="3866738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B1533C-1BF9-41EC-85F7-70B4B8350E50}"/>
              </a:ext>
            </a:extLst>
          </p:cNvPr>
          <p:cNvSpPr/>
          <p:nvPr/>
        </p:nvSpPr>
        <p:spPr>
          <a:xfrm>
            <a:off x="109538" y="-3474719"/>
            <a:ext cx="8924924" cy="5798819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  <a:effectLst>
            <a:softEdge rad="152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0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424775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40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ADMINISTRATION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HOME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E49946-DF58-4C8E-AC16-AA7CDFCDAB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036"/>
            <a:ext cx="9144000" cy="422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91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992A-BE00-4DA8-B80B-CA79510B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414943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41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ADMINISTRATION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9B31CF-929D-4B5B-8621-F2B08163EC33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EDITEUR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BB701C-F3E5-4701-B20E-4969C5B8EE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9116"/>
            <a:ext cx="9144000" cy="423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727525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9D6BD68-64DB-4345-A063-7FF24F4E5C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1752" y="1746037"/>
            <a:ext cx="3354642" cy="33546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SÉCURITÉ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42</a:t>
            </a:fld>
            <a:endParaRPr lang="fr-FR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7B94719-C674-453F-B662-BDB99BE5BF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49927" y="2572372"/>
            <a:ext cx="1321092" cy="13210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162964-F755-41E3-95EA-4AAF2B96FA12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Application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4491A9A-9CA9-4C34-8F7E-DF247AAB25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11470" y="1978924"/>
            <a:ext cx="681105" cy="5448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BCE02E9-E884-49CA-A752-51A2A05D3EF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950" y="2905216"/>
            <a:ext cx="811999" cy="811999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84A23502-A82B-4E46-A291-E6238F1769D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71928" y="4098623"/>
            <a:ext cx="798021" cy="70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6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SÉCURITÉ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43</a:t>
            </a:fld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162964-F755-41E3-95EA-4AAF2B96FA12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BACK-END &amp; BACK-OFFICE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889B76ED-955F-4AAF-9DBF-816D37B378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9779" y="2360025"/>
            <a:ext cx="2536625" cy="212666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7BB02FF6-373C-4AA7-857D-24E07C7420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89549" y="1818639"/>
            <a:ext cx="680400" cy="6804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DA886AE-F17B-4CAF-A4F8-6E0EEEFEB9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40376" y="2952321"/>
            <a:ext cx="778745" cy="77874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CCC881F-6D59-4160-A220-F65E1FAC60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414690" y="4180835"/>
            <a:ext cx="334297" cy="38205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CB0DB49-42BE-4153-BFF1-6D624D344DAC}"/>
              </a:ext>
            </a:extLst>
          </p:cNvPr>
          <p:cNvSpPr txBox="1"/>
          <p:nvPr/>
        </p:nvSpPr>
        <p:spPr>
          <a:xfrm>
            <a:off x="6731303" y="4298333"/>
            <a:ext cx="926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latin typeface="Proxima Nova Rg" panose="02000506030000020004" pitchFamily="2" charset="0"/>
              </a:rPr>
              <a:t>HTTPS</a:t>
            </a:r>
          </a:p>
        </p:txBody>
      </p:sp>
    </p:spTree>
    <p:extLst>
      <p:ext uri="{BB962C8B-B14F-4D97-AF65-F5344CB8AC3E}">
        <p14:creationId xmlns:p14="http://schemas.microsoft.com/office/powerpoint/2010/main" val="86325508"/>
      </p:ext>
    </p:extLst>
  </p:cSld>
  <p:clrMapOvr>
    <a:masterClrMapping/>
  </p:clrMapOvr>
  <p:transition spd="slow">
    <p:push dir="u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LA SYNCHRONISATION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44</a:t>
            </a:fld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162964-F755-41E3-95EA-4AAF2B96FA12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SCHÉMA GLOBAL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A8E5EA-7998-4BD0-B1D9-6A4D67E2D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216" y="1256535"/>
            <a:ext cx="4306594" cy="430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51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LA SYNCHRONISATION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45</a:t>
            </a:fld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162964-F755-41E3-95EA-4AAF2B96FA12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DIAGRAMME D’ACTIVITÉ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F85D38-83EC-4E08-88A3-F1D6580CB2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99" y="1331824"/>
            <a:ext cx="5327763" cy="432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79246"/>
      </p:ext>
    </p:extLst>
  </p:cSld>
  <p:clrMapOvr>
    <a:masterClrMapping/>
  </p:clrMapOvr>
  <p:transition spd="slow">
    <p:push dir="u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LA SYNCHRONISATION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46</a:t>
            </a:fld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162964-F755-41E3-95EA-4AAF2B96FA12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DIAGRAMME DE SÉQUENCE [RÉSEAU DISPONIBLE]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635400-FFF8-401B-ADCE-C1FF10E55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51" y="1407952"/>
            <a:ext cx="4236603" cy="429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725614"/>
      </p:ext>
    </p:extLst>
  </p:cSld>
  <p:clrMapOvr>
    <a:masterClrMapping/>
  </p:clrMapOvr>
  <p:transition spd="slow">
    <p:push dir="u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LA SYNCHRONISATION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47</a:t>
            </a:fld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162964-F755-41E3-95EA-4AAF2B96FA12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DIAGRAMME DE SÉQUENCE [RÉSEAU INDISPONIBLE]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AB9828-7D09-4443-9846-73938B272E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650" y="1313155"/>
            <a:ext cx="4237200" cy="174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356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LA SYNCHRONISATION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48</a:t>
            </a:fld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162964-F755-41E3-95EA-4AAF2B96FA12}"/>
              </a:ext>
            </a:extLst>
          </p:cNvPr>
          <p:cNvSpPr txBox="1"/>
          <p:nvPr/>
        </p:nvSpPr>
        <p:spPr>
          <a:xfrm>
            <a:off x="317182" y="792852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SCHEMA « RELATIONNEL » DE BASE DE DONNÉE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97B888-3571-43D1-BF39-0EA9765D50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247" y="1190625"/>
            <a:ext cx="3198532" cy="45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066017"/>
      </p:ext>
    </p:extLst>
  </p:cSld>
  <p:clrMapOvr>
    <a:masterClrMapping/>
  </p:clrMapOvr>
  <p:transition spd="slow">
    <p:push dir="u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LA SYNCHRONISATION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49</a:t>
            </a:fld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162964-F755-41E3-95EA-4AAF2B96FA12}"/>
              </a:ext>
            </a:extLst>
          </p:cNvPr>
          <p:cNvSpPr txBox="1"/>
          <p:nvPr/>
        </p:nvSpPr>
        <p:spPr>
          <a:xfrm>
            <a:off x="248356" y="2690478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SERVICE « SYNCHRONIZER »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82318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BDEAD1-6290-4131-92FF-8509CDDAF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780" y="-529102"/>
            <a:ext cx="9638459" cy="9697873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1218DA-FF1D-4058-B36A-96FE32CE9D03}"/>
              </a:ext>
            </a:extLst>
          </p:cNvPr>
          <p:cNvSpPr/>
          <p:nvPr/>
        </p:nvSpPr>
        <p:spPr>
          <a:xfrm>
            <a:off x="335280" y="3802380"/>
            <a:ext cx="8317230" cy="5301204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B1533C-1BF9-41EC-85F7-70B4B8350E50}"/>
              </a:ext>
            </a:extLst>
          </p:cNvPr>
          <p:cNvSpPr/>
          <p:nvPr/>
        </p:nvSpPr>
        <p:spPr>
          <a:xfrm>
            <a:off x="109538" y="-1813559"/>
            <a:ext cx="8924924" cy="4046219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  <a:effectLst>
            <a:softEdge rad="152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041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50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2DA2E1-123C-46B2-A66D-C0EAF8EF15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770"/>
            <a:ext cx="9144000" cy="529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077139"/>
      </p:ext>
    </p:extLst>
  </p:cSld>
  <p:clrMapOvr>
    <a:masterClrMapping/>
  </p:clrMapOvr>
  <p:transition spd="slow">
    <p:push dir="u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51</a:t>
            </a:fld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904BEF-4354-4016-8FFE-14E703FBCF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77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34138"/>
      </p:ext>
    </p:extLst>
  </p:cSld>
  <p:clrMapOvr>
    <a:masterClrMapping/>
  </p:clrMapOvr>
  <p:transition spd="slow">
    <p:push dir="u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52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402FA-C68C-462E-8291-ADB2E8C13C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" y="0"/>
            <a:ext cx="9144000" cy="612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134610"/>
      </p:ext>
    </p:extLst>
  </p:cSld>
  <p:clrMapOvr>
    <a:masterClrMapping/>
  </p:clrMapOvr>
  <p:transition spd="slow">
    <p:push dir="u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53</a:t>
            </a:fld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73CDA9-3562-45FA-A37F-C753503997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53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144953"/>
      </p:ext>
    </p:extLst>
  </p:cSld>
  <p:clrMapOvr>
    <a:masterClrMapping/>
  </p:clrMapOvr>
  <p:transition spd="slow">
    <p:push dir="u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54</a:t>
            </a:fld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615C63-F492-4A19-A90E-155B5BCD43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89"/>
            <a:ext cx="9144000" cy="302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462074"/>
      </p:ext>
    </p:extLst>
  </p:cSld>
  <p:clrMapOvr>
    <a:masterClrMapping/>
  </p:clrMapOvr>
  <p:transition spd="slow">
    <p:push dir="u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55</a:t>
            </a:fld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7ACF7C-0936-4C3A-852D-0DE70E7B4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3633"/>
            <a:ext cx="9144000" cy="260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51914"/>
      </p:ext>
    </p:extLst>
  </p:cSld>
  <p:clrMapOvr>
    <a:masterClrMapping/>
  </p:clrMapOvr>
  <p:transition spd="slow">
    <p:push dir="u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56</a:t>
            </a:fld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6F94A3-FCBB-4AA7-982E-3A892C6DF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4344"/>
            <a:ext cx="9144000" cy="364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731600"/>
      </p:ext>
    </p:extLst>
  </p:cSld>
  <p:clrMapOvr>
    <a:masterClrMapping/>
  </p:clrMapOvr>
  <p:transition spd="slow">
    <p:push dir="u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57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0830FE-E47B-430B-BA2F-498AB4551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95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43081"/>
      </p:ext>
    </p:extLst>
  </p:cSld>
  <p:clrMapOvr>
    <a:masterClrMapping/>
  </p:clrMapOvr>
  <p:transition spd="slow">
    <p:push dir="u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58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0830FE-E47B-430B-BA2F-498AB4551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84673"/>
            <a:ext cx="9144000" cy="695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58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59</a:t>
            </a:fld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ED5008-3846-4904-9E40-254D1C2D87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1855"/>
            <a:ext cx="9144000" cy="509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63201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BDEAD1-6290-4131-92FF-8509CDDAF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780" y="1840718"/>
            <a:ext cx="9638459" cy="9697873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1218DA-FF1D-4058-B36A-96FE32CE9D03}"/>
              </a:ext>
            </a:extLst>
          </p:cNvPr>
          <p:cNvSpPr/>
          <p:nvPr/>
        </p:nvSpPr>
        <p:spPr>
          <a:xfrm>
            <a:off x="335280" y="3627120"/>
            <a:ext cx="8808720" cy="7846284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111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60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A521FE-76CA-4AA6-BAB1-D834261444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255"/>
            <a:ext cx="9144000" cy="529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69208"/>
      </p:ext>
    </p:extLst>
  </p:cSld>
  <p:clrMapOvr>
    <a:masterClrMapping/>
  </p:clrMapOvr>
  <p:transition spd="slow">
    <p:push dir="u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61</a:t>
            </a:fld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7AB2EC-63C1-4DAD-833B-8B232B6931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05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21244"/>
      </p:ext>
    </p:extLst>
  </p:cSld>
  <p:clrMapOvr>
    <a:masterClrMapping/>
  </p:clrMapOvr>
  <p:transition spd="slow">
    <p:push dir="u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62</a:t>
            </a:fld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7AB2EC-63C1-4DAD-833B-8B232B6931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20817"/>
            <a:ext cx="9144000" cy="1005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42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63</a:t>
            </a:fld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A1B17F-C13A-4A11-B8D1-F7FB8AEFD825}"/>
              </a:ext>
            </a:extLst>
          </p:cNvPr>
          <p:cNvSpPr txBox="1"/>
          <p:nvPr/>
        </p:nvSpPr>
        <p:spPr>
          <a:xfrm>
            <a:off x="317182" y="113770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>
                <a:latin typeface="Cera PRO" panose="00000500000000000000" pitchFamily="50" charset="0"/>
              </a:rPr>
              <a:t>JSON OBTENU</a:t>
            </a:r>
            <a:endParaRPr lang="fr-FR" sz="1600" b="1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85BC31-415B-4883-974A-1382B73520C4}"/>
              </a:ext>
            </a:extLst>
          </p:cNvPr>
          <p:cNvSpPr txBox="1"/>
          <p:nvPr/>
        </p:nvSpPr>
        <p:spPr>
          <a:xfrm>
            <a:off x="353695" y="336032"/>
            <a:ext cx="8509636" cy="874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br>
              <a:rPr lang="fr-FR" sz="900" dirty="0">
                <a:latin typeface="Futura Lt BT" panose="020B0402020204020303" pitchFamily="34" charset="0"/>
              </a:rPr>
            </a:br>
            <a:br>
              <a:rPr lang="fr-FR" sz="900" dirty="0">
                <a:latin typeface="Futura Lt BT" panose="020B0402020204020303" pitchFamily="34" charset="0"/>
              </a:rPr>
            </a:br>
            <a:endParaRPr lang="fr-FR" sz="900" dirty="0">
              <a:latin typeface="Futura Lt BT" panose="020B0402020204020303" pitchFamily="34" charset="0"/>
            </a:endParaRPr>
          </a:p>
          <a:p>
            <a:pPr>
              <a:buFont typeface="+mj-lt"/>
              <a:buAutoNum type="arabicPeriod"/>
            </a:pPr>
            <a:r>
              <a:rPr lang="fr-FR" sz="900" i="1" dirty="0">
                <a:latin typeface="dejavu sans mono, monospace"/>
              </a:rPr>
              <a:t>{notice: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(2), introduction: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(1), </a:t>
            </a:r>
            <a:r>
              <a:rPr lang="fr-FR" sz="900" i="1" dirty="0" err="1">
                <a:latin typeface="dejavu sans mono, monospace"/>
              </a:rPr>
              <a:t>s_orienter</a:t>
            </a:r>
            <a:r>
              <a:rPr lang="fr-FR" sz="900" i="1" dirty="0">
                <a:latin typeface="dejavu sans mono, monospace"/>
              </a:rPr>
              <a:t>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(0), abri: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(0), champignons: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(0), …}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notice: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(2)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1143000" lvl="2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1600200" lvl="3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title</a:t>
            </a:r>
            <a:r>
              <a:rPr lang="fr-FR" sz="900" dirty="0">
                <a:latin typeface="dejavu sans mono, monospace"/>
              </a:rPr>
              <a:t>: "notice"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1600200" lvl="3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(19)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"&lt;h1&gt;"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"Notice"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"&lt;h2&gt;"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"Premier titre 2"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pLink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(5)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"Exemple de de contenu </a:t>
            </a:r>
            <a:r>
              <a:rPr lang="fr-FR" sz="900" dirty="0" err="1">
                <a:latin typeface="dejavu sans mono, monospace"/>
              </a:rPr>
              <a:t>texte.Exemple</a:t>
            </a:r>
            <a:r>
              <a:rPr lang="fr-FR" sz="900" dirty="0">
                <a:latin typeface="dejavu sans mono, monospace"/>
              </a:rPr>
              <a:t> d'"}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 {tag: "</a:t>
            </a:r>
            <a:r>
              <a:rPr lang="fr-FR" sz="900" dirty="0" err="1">
                <a:latin typeface="dejavu sans mono, monospace"/>
              </a:rPr>
              <a:t>link</a:t>
            </a:r>
            <a:r>
              <a:rPr lang="fr-FR" sz="900" dirty="0">
                <a:latin typeface="dejavu sans mono, monospace"/>
              </a:rPr>
              <a:t>", 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: "hyperlien ", url: "http://www.google.fr"}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"Lorem ipsum </a:t>
            </a:r>
            <a:r>
              <a:rPr lang="fr-FR" sz="900" dirty="0" err="1">
                <a:latin typeface="dejavu sans mono, monospace"/>
              </a:rPr>
              <a:t>dolor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sit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amet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consectetur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adipiscing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elit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sed</a:t>
            </a:r>
            <a:r>
              <a:rPr lang="fr-FR" sz="900" dirty="0">
                <a:latin typeface="dejavu sans mono, monospace"/>
              </a:rPr>
              <a:t> do </a:t>
            </a:r>
            <a:r>
              <a:rPr lang="fr-FR" sz="900" dirty="0" err="1">
                <a:latin typeface="dejavu sans mono, monospace"/>
              </a:rPr>
              <a:t>eiusmod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tempor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incididunt</a:t>
            </a:r>
            <a:r>
              <a:rPr lang="fr-FR" sz="900" dirty="0">
                <a:latin typeface="dejavu sans mono, monospace"/>
              </a:rPr>
              <a:t> ut et 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3: {tag: "</a:t>
            </a:r>
            <a:r>
              <a:rPr lang="fr-FR" sz="900" dirty="0" err="1">
                <a:latin typeface="dejavu sans mono, monospace"/>
              </a:rPr>
              <a:t>link</a:t>
            </a:r>
            <a:r>
              <a:rPr lang="fr-FR" sz="900" dirty="0">
                <a:latin typeface="dejavu sans mono, monospace"/>
              </a:rPr>
              <a:t>", 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: "d'</a:t>
            </a:r>
            <a:r>
              <a:rPr lang="fr-FR" sz="900" dirty="0" err="1">
                <a:latin typeface="dejavu sans mono, monospace"/>
              </a:rPr>
              <a:t>olore</a:t>
            </a:r>
            <a:r>
              <a:rPr lang="fr-FR" sz="900" dirty="0">
                <a:latin typeface="dejavu sans mono, monospace"/>
              </a:rPr>
              <a:t>", url: "http://www.valentin-besnardiere.com"}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4: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 magna </a:t>
            </a:r>
            <a:r>
              <a:rPr lang="fr-FR" sz="900" dirty="0" err="1">
                <a:latin typeface="dejavu sans mono, monospace"/>
              </a:rPr>
              <a:t>aliqua</a:t>
            </a:r>
            <a:r>
              <a:rPr lang="fr-FR" sz="900" dirty="0">
                <a:latin typeface="dejavu sans mono, monospace"/>
              </a:rPr>
              <a:t>. Ut </a:t>
            </a:r>
            <a:r>
              <a:rPr lang="fr-FR" sz="900" dirty="0" err="1">
                <a:latin typeface="dejavu sans mono, monospace"/>
              </a:rPr>
              <a:t>enim</a:t>
            </a:r>
            <a:r>
              <a:rPr lang="fr-FR" sz="900" dirty="0">
                <a:latin typeface="dejavu sans mono, monospace"/>
              </a:rPr>
              <a:t> ad </a:t>
            </a:r>
            <a:r>
              <a:rPr lang="fr-FR" sz="900" dirty="0" err="1">
                <a:latin typeface="dejavu sans mono, monospace"/>
              </a:rPr>
              <a:t>minim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veniam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quis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nostr</a:t>
            </a:r>
            <a:r>
              <a:rPr lang="fr-FR" sz="900" dirty="0">
                <a:latin typeface="dejavu sans mono, monospace"/>
              </a:rPr>
              <a:t>… </a:t>
            </a:r>
            <a:r>
              <a:rPr lang="fr-FR" sz="900" dirty="0" err="1">
                <a:latin typeface="dejavu sans mono, monospace"/>
              </a:rPr>
              <a:t>laboris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nisi</a:t>
            </a:r>
            <a:r>
              <a:rPr lang="fr-FR" sz="900" dirty="0">
                <a:latin typeface="dejavu sans mono, monospace"/>
              </a:rPr>
              <a:t> ut </a:t>
            </a:r>
            <a:r>
              <a:rPr lang="fr-FR" sz="900" dirty="0" err="1">
                <a:latin typeface="dejavu sans mono, monospace"/>
              </a:rPr>
              <a:t>aliquip</a:t>
            </a:r>
            <a:r>
              <a:rPr lang="fr-FR" sz="900" dirty="0">
                <a:latin typeface="dejavu sans mono, monospace"/>
              </a:rPr>
              <a:t> ex </a:t>
            </a:r>
            <a:r>
              <a:rPr lang="fr-FR" sz="900" dirty="0" err="1">
                <a:latin typeface="dejavu sans mono, monospace"/>
              </a:rPr>
              <a:t>ea</a:t>
            </a:r>
            <a:r>
              <a:rPr lang="fr-FR" sz="900" dirty="0">
                <a:latin typeface="dejavu sans mono, monospace"/>
              </a:rPr>
              <a:t> commodo </a:t>
            </a:r>
            <a:r>
              <a:rPr lang="fr-FR" sz="900" dirty="0" err="1">
                <a:latin typeface="dejavu sans mono, monospace"/>
              </a:rPr>
              <a:t>consequat</a:t>
            </a:r>
            <a:r>
              <a:rPr lang="fr-FR" sz="900" dirty="0">
                <a:latin typeface="dejavu sans mono, monospace"/>
              </a:rPr>
              <a:t>."}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length</a:t>
            </a:r>
            <a:r>
              <a:rPr lang="fr-FR" sz="900" dirty="0">
                <a:latin typeface="dejavu sans mono, monospace"/>
              </a:rPr>
              <a:t>: 5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(0)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3: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img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fileName</a:t>
            </a:r>
            <a:r>
              <a:rPr lang="fr-FR" sz="900" dirty="0">
                <a:latin typeface="dejavu sans mono, monospace"/>
              </a:rPr>
              <a:t>: "forest.jpg"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4: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"&lt;p&gt;"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 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5: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pLink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(3)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"Lorem ipsum </a:t>
            </a:r>
            <a:r>
              <a:rPr lang="fr-FR" sz="900" dirty="0" err="1">
                <a:latin typeface="dejavu sans mono, monospace"/>
              </a:rPr>
              <a:t>dolor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sit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amet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consectetur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adipiscing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elit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sed</a:t>
            </a:r>
            <a:r>
              <a:rPr lang="fr-FR" sz="900" dirty="0">
                <a:latin typeface="dejavu sans mono, monospace"/>
              </a:rPr>
              <a:t> do </a:t>
            </a:r>
            <a:r>
              <a:rPr lang="fr-FR" sz="900" dirty="0" err="1">
                <a:latin typeface="dejavu sans mono, monospace"/>
              </a:rPr>
              <a:t>eiusmod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tempor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incididunt</a:t>
            </a:r>
            <a:r>
              <a:rPr lang="fr-FR" sz="900" dirty="0">
                <a:latin typeface="dejavu sans mono, monospace"/>
              </a:rPr>
              <a:t> ut et 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 {tag: "</a:t>
            </a:r>
            <a:r>
              <a:rPr lang="fr-FR" sz="900" dirty="0" err="1">
                <a:latin typeface="dejavu sans mono, monospace"/>
              </a:rPr>
              <a:t>link</a:t>
            </a:r>
            <a:r>
              <a:rPr lang="fr-FR" sz="900" dirty="0">
                <a:latin typeface="dejavu sans mono, monospace"/>
              </a:rPr>
              <a:t>", 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: "</a:t>
            </a:r>
            <a:r>
              <a:rPr lang="fr-FR" sz="900" dirty="0" err="1">
                <a:latin typeface="dejavu sans mono, monospace"/>
              </a:rPr>
              <a:t>dolore</a:t>
            </a:r>
            <a:r>
              <a:rPr lang="fr-FR" sz="900" dirty="0">
                <a:latin typeface="dejavu sans mono, monospace"/>
              </a:rPr>
              <a:t>", url: "http://www.valentin-besnardiere.com"}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 magna </a:t>
            </a:r>
            <a:r>
              <a:rPr lang="fr-FR" sz="900" dirty="0" err="1">
                <a:latin typeface="dejavu sans mono, monospace"/>
              </a:rPr>
              <a:t>aliqua</a:t>
            </a:r>
            <a:r>
              <a:rPr lang="fr-FR" sz="900" dirty="0">
                <a:latin typeface="dejavu sans mono, monospace"/>
              </a:rPr>
              <a:t>. Ut </a:t>
            </a:r>
            <a:r>
              <a:rPr lang="fr-FR" sz="900" dirty="0" err="1">
                <a:latin typeface="dejavu sans mono, monospace"/>
              </a:rPr>
              <a:t>enim</a:t>
            </a:r>
            <a:r>
              <a:rPr lang="fr-FR" sz="900" dirty="0">
                <a:latin typeface="dejavu sans mono, monospace"/>
              </a:rPr>
              <a:t> ad </a:t>
            </a:r>
            <a:r>
              <a:rPr lang="fr-FR" sz="900" dirty="0" err="1">
                <a:latin typeface="dejavu sans mono, monospace"/>
              </a:rPr>
              <a:t>minim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veniam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quis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nostr</a:t>
            </a:r>
            <a:r>
              <a:rPr lang="fr-FR" sz="900" dirty="0">
                <a:latin typeface="dejavu sans mono, monospace"/>
              </a:rPr>
              <a:t>… </a:t>
            </a:r>
            <a:r>
              <a:rPr lang="fr-FR" sz="900" dirty="0" err="1">
                <a:latin typeface="dejavu sans mono, monospace"/>
              </a:rPr>
              <a:t>laboris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nisi</a:t>
            </a:r>
            <a:r>
              <a:rPr lang="fr-FR" sz="900" dirty="0">
                <a:latin typeface="dejavu sans mono, monospace"/>
              </a:rPr>
              <a:t> ut </a:t>
            </a:r>
            <a:r>
              <a:rPr lang="fr-FR" sz="900" dirty="0" err="1">
                <a:latin typeface="dejavu sans mono, monospace"/>
              </a:rPr>
              <a:t>aliquip</a:t>
            </a:r>
            <a:r>
              <a:rPr lang="fr-FR" sz="900" dirty="0">
                <a:latin typeface="dejavu sans mono, monospace"/>
              </a:rPr>
              <a:t> ex </a:t>
            </a:r>
            <a:r>
              <a:rPr lang="fr-FR" sz="900" dirty="0" err="1">
                <a:latin typeface="dejavu sans mono, monospace"/>
              </a:rPr>
              <a:t>ea</a:t>
            </a:r>
            <a:r>
              <a:rPr lang="fr-FR" sz="900" dirty="0">
                <a:latin typeface="dejavu sans mono, monospace"/>
              </a:rPr>
              <a:t> commodo </a:t>
            </a:r>
            <a:r>
              <a:rPr lang="fr-FR" sz="900" dirty="0" err="1">
                <a:latin typeface="dejavu sans mono, monospace"/>
              </a:rPr>
              <a:t>consequat</a:t>
            </a:r>
            <a:r>
              <a:rPr lang="fr-FR" sz="900" dirty="0">
                <a:latin typeface="dejavu sans mono, monospace"/>
              </a:rPr>
              <a:t>."}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length</a:t>
            </a:r>
            <a:r>
              <a:rPr lang="fr-FR" sz="900" dirty="0">
                <a:latin typeface="dejavu sans mono, monospace"/>
              </a:rPr>
              <a:t>: 3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(0)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6: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"&lt;p&gt;"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 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7: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"&lt;p&gt;"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"Liste à puces:"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8: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ul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list</a:t>
            </a:r>
            <a:r>
              <a:rPr lang="fr-FR" sz="900" dirty="0">
                <a:latin typeface="dejavu sans mono, monospace"/>
              </a:rPr>
              <a:t>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(3)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 "puce n°1"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 "puce n°2"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 "puce n°3"</a:t>
            </a:r>
            <a:endParaRPr lang="fr-FR" sz="900" dirty="0">
              <a:latin typeface="Futura Lt BT" panose="020B04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913386"/>
      </p:ext>
    </p:extLst>
  </p:cSld>
  <p:clrMapOvr>
    <a:masterClrMapping/>
  </p:clrMapOvr>
  <p:transition spd="slow">
    <p:push dir="u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64</a:t>
            </a:fld>
            <a:endParaRPr lang="fr-F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85BC31-415B-4883-974A-1382B73520C4}"/>
              </a:ext>
            </a:extLst>
          </p:cNvPr>
          <p:cNvSpPr txBox="1"/>
          <p:nvPr/>
        </p:nvSpPr>
        <p:spPr>
          <a:xfrm>
            <a:off x="353695" y="-3065942"/>
            <a:ext cx="8509636" cy="874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br>
              <a:rPr lang="fr-FR" sz="900" dirty="0">
                <a:latin typeface="Futura Lt BT" panose="020B0402020204020303" pitchFamily="34" charset="0"/>
              </a:rPr>
            </a:br>
            <a:br>
              <a:rPr lang="fr-FR" sz="900" dirty="0">
                <a:latin typeface="Futura Lt BT" panose="020B0402020204020303" pitchFamily="34" charset="0"/>
              </a:rPr>
            </a:br>
            <a:endParaRPr lang="fr-FR" sz="900" dirty="0">
              <a:latin typeface="Futura Lt BT" panose="020B0402020204020303" pitchFamily="34" charset="0"/>
            </a:endParaRPr>
          </a:p>
          <a:p>
            <a:pPr>
              <a:buFont typeface="+mj-lt"/>
              <a:buAutoNum type="arabicPeriod"/>
            </a:pPr>
            <a:r>
              <a:rPr lang="fr-FR" sz="900" i="1" dirty="0">
                <a:latin typeface="dejavu sans mono, monospace"/>
              </a:rPr>
              <a:t>{notice: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(2), introduction: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(1), </a:t>
            </a:r>
            <a:r>
              <a:rPr lang="fr-FR" sz="900" i="1" dirty="0" err="1">
                <a:latin typeface="dejavu sans mono, monospace"/>
              </a:rPr>
              <a:t>s_orienter</a:t>
            </a:r>
            <a:r>
              <a:rPr lang="fr-FR" sz="900" i="1" dirty="0">
                <a:latin typeface="dejavu sans mono, monospace"/>
              </a:rPr>
              <a:t>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(0), abri: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(0), champignons: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(0), …}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notice: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(2)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1143000" lvl="2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1600200" lvl="3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title</a:t>
            </a:r>
            <a:r>
              <a:rPr lang="fr-FR" sz="900" dirty="0">
                <a:latin typeface="dejavu sans mono, monospace"/>
              </a:rPr>
              <a:t>: "notice"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1600200" lvl="3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(19)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"&lt;h1&gt;"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"Notice"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"&lt;h2&gt;"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"Premier titre 2"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pLink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(5)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"Exemple de de contenu </a:t>
            </a:r>
            <a:r>
              <a:rPr lang="fr-FR" sz="900" dirty="0" err="1">
                <a:latin typeface="dejavu sans mono, monospace"/>
              </a:rPr>
              <a:t>texte.Exemple</a:t>
            </a:r>
            <a:r>
              <a:rPr lang="fr-FR" sz="900" dirty="0">
                <a:latin typeface="dejavu sans mono, monospace"/>
              </a:rPr>
              <a:t> d'"}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 {tag: "</a:t>
            </a:r>
            <a:r>
              <a:rPr lang="fr-FR" sz="900" dirty="0" err="1">
                <a:latin typeface="dejavu sans mono, monospace"/>
              </a:rPr>
              <a:t>link</a:t>
            </a:r>
            <a:r>
              <a:rPr lang="fr-FR" sz="900" dirty="0">
                <a:latin typeface="dejavu sans mono, monospace"/>
              </a:rPr>
              <a:t>", 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: "hyperlien ", url: "http://www.google.fr"}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"Lorem ipsum </a:t>
            </a:r>
            <a:r>
              <a:rPr lang="fr-FR" sz="900" dirty="0" err="1">
                <a:latin typeface="dejavu sans mono, monospace"/>
              </a:rPr>
              <a:t>dolor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sit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amet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consectetur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adipiscing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elit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sed</a:t>
            </a:r>
            <a:r>
              <a:rPr lang="fr-FR" sz="900" dirty="0">
                <a:latin typeface="dejavu sans mono, monospace"/>
              </a:rPr>
              <a:t> do </a:t>
            </a:r>
            <a:r>
              <a:rPr lang="fr-FR" sz="900" dirty="0" err="1">
                <a:latin typeface="dejavu sans mono, monospace"/>
              </a:rPr>
              <a:t>eiusmod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tempor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incididunt</a:t>
            </a:r>
            <a:r>
              <a:rPr lang="fr-FR" sz="900" dirty="0">
                <a:latin typeface="dejavu sans mono, monospace"/>
              </a:rPr>
              <a:t> ut et 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3: {tag: "</a:t>
            </a:r>
            <a:r>
              <a:rPr lang="fr-FR" sz="900" dirty="0" err="1">
                <a:latin typeface="dejavu sans mono, monospace"/>
              </a:rPr>
              <a:t>link</a:t>
            </a:r>
            <a:r>
              <a:rPr lang="fr-FR" sz="900" dirty="0">
                <a:latin typeface="dejavu sans mono, monospace"/>
              </a:rPr>
              <a:t>", 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: "d'</a:t>
            </a:r>
            <a:r>
              <a:rPr lang="fr-FR" sz="900" dirty="0" err="1">
                <a:latin typeface="dejavu sans mono, monospace"/>
              </a:rPr>
              <a:t>olore</a:t>
            </a:r>
            <a:r>
              <a:rPr lang="fr-FR" sz="900" dirty="0">
                <a:latin typeface="dejavu sans mono, monospace"/>
              </a:rPr>
              <a:t>", url: "http://www.valentin-besnardiere.com"}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4: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 magna </a:t>
            </a:r>
            <a:r>
              <a:rPr lang="fr-FR" sz="900" dirty="0" err="1">
                <a:latin typeface="dejavu sans mono, monospace"/>
              </a:rPr>
              <a:t>aliqua</a:t>
            </a:r>
            <a:r>
              <a:rPr lang="fr-FR" sz="900" dirty="0">
                <a:latin typeface="dejavu sans mono, monospace"/>
              </a:rPr>
              <a:t>. Ut </a:t>
            </a:r>
            <a:r>
              <a:rPr lang="fr-FR" sz="900" dirty="0" err="1">
                <a:latin typeface="dejavu sans mono, monospace"/>
              </a:rPr>
              <a:t>enim</a:t>
            </a:r>
            <a:r>
              <a:rPr lang="fr-FR" sz="900" dirty="0">
                <a:latin typeface="dejavu sans mono, monospace"/>
              </a:rPr>
              <a:t> ad </a:t>
            </a:r>
            <a:r>
              <a:rPr lang="fr-FR" sz="900" dirty="0" err="1">
                <a:latin typeface="dejavu sans mono, monospace"/>
              </a:rPr>
              <a:t>minim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veniam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quis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nostr</a:t>
            </a:r>
            <a:r>
              <a:rPr lang="fr-FR" sz="900" dirty="0">
                <a:latin typeface="dejavu sans mono, monospace"/>
              </a:rPr>
              <a:t>… </a:t>
            </a:r>
            <a:r>
              <a:rPr lang="fr-FR" sz="900" dirty="0" err="1">
                <a:latin typeface="dejavu sans mono, monospace"/>
              </a:rPr>
              <a:t>laboris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nisi</a:t>
            </a:r>
            <a:r>
              <a:rPr lang="fr-FR" sz="900" dirty="0">
                <a:latin typeface="dejavu sans mono, monospace"/>
              </a:rPr>
              <a:t> ut </a:t>
            </a:r>
            <a:r>
              <a:rPr lang="fr-FR" sz="900" dirty="0" err="1">
                <a:latin typeface="dejavu sans mono, monospace"/>
              </a:rPr>
              <a:t>aliquip</a:t>
            </a:r>
            <a:r>
              <a:rPr lang="fr-FR" sz="900" dirty="0">
                <a:latin typeface="dejavu sans mono, monospace"/>
              </a:rPr>
              <a:t> ex </a:t>
            </a:r>
            <a:r>
              <a:rPr lang="fr-FR" sz="900" dirty="0" err="1">
                <a:latin typeface="dejavu sans mono, monospace"/>
              </a:rPr>
              <a:t>ea</a:t>
            </a:r>
            <a:r>
              <a:rPr lang="fr-FR" sz="900" dirty="0">
                <a:latin typeface="dejavu sans mono, monospace"/>
              </a:rPr>
              <a:t> commodo </a:t>
            </a:r>
            <a:r>
              <a:rPr lang="fr-FR" sz="900" dirty="0" err="1">
                <a:latin typeface="dejavu sans mono, monospace"/>
              </a:rPr>
              <a:t>consequat</a:t>
            </a:r>
            <a:r>
              <a:rPr lang="fr-FR" sz="900" dirty="0">
                <a:latin typeface="dejavu sans mono, monospace"/>
              </a:rPr>
              <a:t>."}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length</a:t>
            </a:r>
            <a:r>
              <a:rPr lang="fr-FR" sz="900" dirty="0">
                <a:latin typeface="dejavu sans mono, monospace"/>
              </a:rPr>
              <a:t>: 5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(0)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3: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img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fileName</a:t>
            </a:r>
            <a:r>
              <a:rPr lang="fr-FR" sz="900" dirty="0">
                <a:latin typeface="dejavu sans mono, monospace"/>
              </a:rPr>
              <a:t>: "forest.jpg"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4: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"&lt;p&gt;"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 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5: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pLink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(3)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"Lorem ipsum </a:t>
            </a:r>
            <a:r>
              <a:rPr lang="fr-FR" sz="900" dirty="0" err="1">
                <a:latin typeface="dejavu sans mono, monospace"/>
              </a:rPr>
              <a:t>dolor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sit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amet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consectetur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adipiscing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elit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sed</a:t>
            </a:r>
            <a:r>
              <a:rPr lang="fr-FR" sz="900" dirty="0">
                <a:latin typeface="dejavu sans mono, monospace"/>
              </a:rPr>
              <a:t> do </a:t>
            </a:r>
            <a:r>
              <a:rPr lang="fr-FR" sz="900" dirty="0" err="1">
                <a:latin typeface="dejavu sans mono, monospace"/>
              </a:rPr>
              <a:t>eiusmod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tempor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incididunt</a:t>
            </a:r>
            <a:r>
              <a:rPr lang="fr-FR" sz="900" dirty="0">
                <a:latin typeface="dejavu sans mono, monospace"/>
              </a:rPr>
              <a:t> ut et 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 {tag: "</a:t>
            </a:r>
            <a:r>
              <a:rPr lang="fr-FR" sz="900" dirty="0" err="1">
                <a:latin typeface="dejavu sans mono, monospace"/>
              </a:rPr>
              <a:t>link</a:t>
            </a:r>
            <a:r>
              <a:rPr lang="fr-FR" sz="900" dirty="0">
                <a:latin typeface="dejavu sans mono, monospace"/>
              </a:rPr>
              <a:t>", 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: "</a:t>
            </a:r>
            <a:r>
              <a:rPr lang="fr-FR" sz="900" dirty="0" err="1">
                <a:latin typeface="dejavu sans mono, monospace"/>
              </a:rPr>
              <a:t>dolore</a:t>
            </a:r>
            <a:r>
              <a:rPr lang="fr-FR" sz="900" dirty="0">
                <a:latin typeface="dejavu sans mono, monospace"/>
              </a:rPr>
              <a:t>", url: "http://www.valentin-besnardiere.com"}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 magna </a:t>
            </a:r>
            <a:r>
              <a:rPr lang="fr-FR" sz="900" dirty="0" err="1">
                <a:latin typeface="dejavu sans mono, monospace"/>
              </a:rPr>
              <a:t>aliqua</a:t>
            </a:r>
            <a:r>
              <a:rPr lang="fr-FR" sz="900" dirty="0">
                <a:latin typeface="dejavu sans mono, monospace"/>
              </a:rPr>
              <a:t>. Ut </a:t>
            </a:r>
            <a:r>
              <a:rPr lang="fr-FR" sz="900" dirty="0" err="1">
                <a:latin typeface="dejavu sans mono, monospace"/>
              </a:rPr>
              <a:t>enim</a:t>
            </a:r>
            <a:r>
              <a:rPr lang="fr-FR" sz="900" dirty="0">
                <a:latin typeface="dejavu sans mono, monospace"/>
              </a:rPr>
              <a:t> ad </a:t>
            </a:r>
            <a:r>
              <a:rPr lang="fr-FR" sz="900" dirty="0" err="1">
                <a:latin typeface="dejavu sans mono, monospace"/>
              </a:rPr>
              <a:t>minim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veniam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quis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nostr</a:t>
            </a:r>
            <a:r>
              <a:rPr lang="fr-FR" sz="900" dirty="0">
                <a:latin typeface="dejavu sans mono, monospace"/>
              </a:rPr>
              <a:t>… </a:t>
            </a:r>
            <a:r>
              <a:rPr lang="fr-FR" sz="900" dirty="0" err="1">
                <a:latin typeface="dejavu sans mono, monospace"/>
              </a:rPr>
              <a:t>laboris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nisi</a:t>
            </a:r>
            <a:r>
              <a:rPr lang="fr-FR" sz="900" dirty="0">
                <a:latin typeface="dejavu sans mono, monospace"/>
              </a:rPr>
              <a:t> ut </a:t>
            </a:r>
            <a:r>
              <a:rPr lang="fr-FR" sz="900" dirty="0" err="1">
                <a:latin typeface="dejavu sans mono, monospace"/>
              </a:rPr>
              <a:t>aliquip</a:t>
            </a:r>
            <a:r>
              <a:rPr lang="fr-FR" sz="900" dirty="0">
                <a:latin typeface="dejavu sans mono, monospace"/>
              </a:rPr>
              <a:t> ex </a:t>
            </a:r>
            <a:r>
              <a:rPr lang="fr-FR" sz="900" dirty="0" err="1">
                <a:latin typeface="dejavu sans mono, monospace"/>
              </a:rPr>
              <a:t>ea</a:t>
            </a:r>
            <a:r>
              <a:rPr lang="fr-FR" sz="900" dirty="0">
                <a:latin typeface="dejavu sans mono, monospace"/>
              </a:rPr>
              <a:t> commodo </a:t>
            </a:r>
            <a:r>
              <a:rPr lang="fr-FR" sz="900" dirty="0" err="1">
                <a:latin typeface="dejavu sans mono, monospace"/>
              </a:rPr>
              <a:t>consequat</a:t>
            </a:r>
            <a:r>
              <a:rPr lang="fr-FR" sz="900" dirty="0">
                <a:latin typeface="dejavu sans mono, monospace"/>
              </a:rPr>
              <a:t>."}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length</a:t>
            </a:r>
            <a:r>
              <a:rPr lang="fr-FR" sz="900" dirty="0">
                <a:latin typeface="dejavu sans mono, monospace"/>
              </a:rPr>
              <a:t>: 3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(0)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6: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"&lt;p&gt;"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 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7: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"&lt;p&gt;"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"Liste à puces:"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8: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ul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list</a:t>
            </a:r>
            <a:r>
              <a:rPr lang="fr-FR" sz="900" dirty="0">
                <a:latin typeface="dejavu sans mono, monospace"/>
              </a:rPr>
              <a:t>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(3)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 "puce n°1"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 "puce n°2"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 "puce n°3"</a:t>
            </a:r>
            <a:endParaRPr lang="fr-FR" sz="900" dirty="0">
              <a:latin typeface="Futura Lt BT" panose="020B04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130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09E398-5416-42C7-BEBC-4E3A779C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65</a:t>
            </a:fld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475372-B67E-4A50-AAAA-3A8B64C412ED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LA SYNCHRONISATION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A74BB3-9BFB-4E60-AEA6-79BD9A637534}"/>
              </a:ext>
            </a:extLst>
          </p:cNvPr>
          <p:cNvSpPr txBox="1"/>
          <p:nvPr/>
        </p:nvSpPr>
        <p:spPr>
          <a:xfrm>
            <a:off x="248356" y="2690478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 « CATEGORYPAGE »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3324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66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B21FA6-5FF4-420A-BB6F-02E2E7FDA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215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817846"/>
      </p:ext>
    </p:extLst>
  </p:cSld>
  <p:clrMapOvr>
    <a:masterClrMapping/>
  </p:clrMapOvr>
  <p:transition spd="slow">
    <p:push dir="u"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67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B21FA6-5FF4-420A-BB6F-02E2E7FDA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11111"/>
            <a:ext cx="9144000" cy="1215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33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68</a:t>
            </a:fld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F07AA-57AF-4D77-9F11-E9931DA04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6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35476"/>
      </p:ext>
    </p:extLst>
  </p:cSld>
  <p:clrMapOvr>
    <a:masterClrMapping/>
  </p:clrMapOvr>
  <p:transition spd="slow">
    <p:push dir="u"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69</a:t>
            </a:fld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F07AA-57AF-4D77-9F11-E9931DA04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09368"/>
            <a:ext cx="9144000" cy="676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75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488295-C8BA-49A1-9442-6B9EDB70F6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581" y="939849"/>
            <a:ext cx="3627438" cy="3627438"/>
          </a:xfrm>
        </p:spPr>
      </p:pic>
    </p:spTree>
    <p:extLst>
      <p:ext uri="{BB962C8B-B14F-4D97-AF65-F5344CB8AC3E}">
        <p14:creationId xmlns:p14="http://schemas.microsoft.com/office/powerpoint/2010/main" val="176041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70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2206F2-F423-4D0F-BEC4-D84825AA7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83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528564"/>
      </p:ext>
    </p:extLst>
  </p:cSld>
  <p:clrMapOvr>
    <a:masterClrMapping/>
  </p:clrMapOvr>
  <p:transition spd="slow">
    <p:push dir="u"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9812-AA07-40B7-8A9D-638C5FBC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71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2206F2-F423-4D0F-BEC4-D84825AA7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89351"/>
            <a:ext cx="9144000" cy="883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546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LA SYNCHRONISATION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72</a:t>
            </a:fld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162964-F755-41E3-95EA-4AAF2B96FA12}"/>
              </a:ext>
            </a:extLst>
          </p:cNvPr>
          <p:cNvSpPr txBox="1"/>
          <p:nvPr/>
        </p:nvSpPr>
        <p:spPr>
          <a:xfrm>
            <a:off x="353695" y="2690477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SCENARIO DE TEST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49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73</a:t>
            </a:fld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A1B17F-C13A-4A11-B8D1-F7FB8AEFD825}"/>
              </a:ext>
            </a:extLst>
          </p:cNvPr>
          <p:cNvSpPr txBox="1"/>
          <p:nvPr/>
        </p:nvSpPr>
        <p:spPr>
          <a:xfrm>
            <a:off x="317182" y="113770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DONNÉES EN ENTRÉE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58BBDD-8526-403C-A767-DC335C92E7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090" y="729323"/>
            <a:ext cx="2458376" cy="48399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E8B4A9-A455-4FAE-8908-935541C44E61}"/>
              </a:ext>
            </a:extLst>
          </p:cNvPr>
          <p:cNvSpPr txBox="1"/>
          <p:nvPr/>
        </p:nvSpPr>
        <p:spPr>
          <a:xfrm>
            <a:off x="5577536" y="731805"/>
            <a:ext cx="2458376" cy="5235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20" dirty="0"/>
              <a:t>&lt;h1&gt;Notice&lt;/h1&gt;\n&lt;h2&gt;Premier titre 2&lt;/h2&gt;\n&lt;p&gt;Exemple de de contenu </a:t>
            </a:r>
            <a:r>
              <a:rPr lang="fr-FR" sz="920" dirty="0" err="1"/>
              <a:t>texte.Exemple</a:t>
            </a:r>
            <a:r>
              <a:rPr lang="fr-FR" sz="920" dirty="0"/>
              <a:t> </a:t>
            </a:r>
            <a:r>
              <a:rPr lang="fr-FR" sz="920" dirty="0" err="1"/>
              <a:t>d&amp;rsquo</a:t>
            </a:r>
            <a:r>
              <a:rPr lang="fr-FR" sz="920" dirty="0"/>
              <a:t>;&lt;a href=\"http://www.google.fr\"&gt;hyperlien &lt;/a&gt;Lorem ipsum </a:t>
            </a:r>
            <a:r>
              <a:rPr lang="fr-FR" sz="920" dirty="0" err="1"/>
              <a:t>dolor</a:t>
            </a:r>
            <a:r>
              <a:rPr lang="fr-FR" sz="920" dirty="0"/>
              <a:t> </a:t>
            </a:r>
            <a:r>
              <a:rPr lang="fr-FR" sz="920" dirty="0" err="1"/>
              <a:t>sit</a:t>
            </a:r>
            <a:r>
              <a:rPr lang="fr-FR" sz="920" dirty="0"/>
              <a:t> </a:t>
            </a:r>
            <a:r>
              <a:rPr lang="fr-FR" sz="920" dirty="0" err="1"/>
              <a:t>amet</a:t>
            </a:r>
            <a:r>
              <a:rPr lang="fr-FR" sz="920" dirty="0"/>
              <a:t>, </a:t>
            </a:r>
            <a:r>
              <a:rPr lang="fr-FR" sz="920" dirty="0" err="1"/>
              <a:t>consectetur</a:t>
            </a:r>
            <a:r>
              <a:rPr lang="fr-FR" sz="920" dirty="0"/>
              <a:t> </a:t>
            </a:r>
            <a:r>
              <a:rPr lang="fr-FR" sz="920" dirty="0" err="1"/>
              <a:t>adipiscing</a:t>
            </a:r>
            <a:r>
              <a:rPr lang="fr-FR" sz="920" dirty="0"/>
              <a:t> </a:t>
            </a:r>
            <a:r>
              <a:rPr lang="fr-FR" sz="920" dirty="0" err="1"/>
              <a:t>elit</a:t>
            </a:r>
            <a:r>
              <a:rPr lang="fr-FR" sz="920" dirty="0"/>
              <a:t>, </a:t>
            </a:r>
            <a:r>
              <a:rPr lang="fr-FR" sz="920" dirty="0" err="1"/>
              <a:t>sed</a:t>
            </a:r>
            <a:r>
              <a:rPr lang="fr-FR" sz="920" dirty="0"/>
              <a:t> do </a:t>
            </a:r>
            <a:r>
              <a:rPr lang="fr-FR" sz="920" dirty="0" err="1"/>
              <a:t>eiusmod</a:t>
            </a:r>
            <a:r>
              <a:rPr lang="fr-FR" sz="920" dirty="0"/>
              <a:t> </a:t>
            </a:r>
            <a:r>
              <a:rPr lang="fr-FR" sz="920" dirty="0" err="1"/>
              <a:t>tempor</a:t>
            </a:r>
            <a:r>
              <a:rPr lang="fr-FR" sz="920" dirty="0"/>
              <a:t> </a:t>
            </a:r>
            <a:r>
              <a:rPr lang="fr-FR" sz="920" dirty="0" err="1"/>
              <a:t>incididunt</a:t>
            </a:r>
            <a:r>
              <a:rPr lang="fr-FR" sz="920" dirty="0"/>
              <a:t> ut et &lt;a href=\"http://www.valentin-besnardiere.com\"&gt;d&amp;rsquo;olore&lt;/a&gt; magna </a:t>
            </a:r>
            <a:r>
              <a:rPr lang="fr-FR" sz="920" dirty="0" err="1"/>
              <a:t>aliqua</a:t>
            </a:r>
            <a:r>
              <a:rPr lang="fr-FR" sz="920" dirty="0"/>
              <a:t>. Ut </a:t>
            </a:r>
            <a:r>
              <a:rPr lang="fr-FR" sz="920" dirty="0" err="1"/>
              <a:t>enim</a:t>
            </a:r>
            <a:r>
              <a:rPr lang="fr-FR" sz="920" dirty="0"/>
              <a:t> ad </a:t>
            </a:r>
            <a:r>
              <a:rPr lang="fr-FR" sz="920" dirty="0" err="1"/>
              <a:t>minim</a:t>
            </a:r>
            <a:r>
              <a:rPr lang="fr-FR" sz="920" dirty="0"/>
              <a:t> </a:t>
            </a:r>
            <a:r>
              <a:rPr lang="fr-FR" sz="920" dirty="0" err="1"/>
              <a:t>veniam</a:t>
            </a:r>
            <a:r>
              <a:rPr lang="fr-FR" sz="920" dirty="0"/>
              <a:t>, </a:t>
            </a:r>
            <a:r>
              <a:rPr lang="fr-FR" sz="920" dirty="0" err="1"/>
              <a:t>quis</a:t>
            </a:r>
            <a:r>
              <a:rPr lang="fr-FR" sz="920" dirty="0"/>
              <a:t> </a:t>
            </a:r>
            <a:r>
              <a:rPr lang="fr-FR" sz="920" dirty="0" err="1"/>
              <a:t>nostrud</a:t>
            </a:r>
            <a:r>
              <a:rPr lang="fr-FR" sz="920" dirty="0"/>
              <a:t> </a:t>
            </a:r>
            <a:r>
              <a:rPr lang="fr-FR" sz="920" dirty="0" err="1"/>
              <a:t>exercitation</a:t>
            </a:r>
            <a:r>
              <a:rPr lang="fr-FR" sz="920" dirty="0"/>
              <a:t> </a:t>
            </a:r>
            <a:r>
              <a:rPr lang="fr-FR" sz="920" dirty="0" err="1"/>
              <a:t>ullamco</a:t>
            </a:r>
            <a:r>
              <a:rPr lang="fr-FR" sz="920" dirty="0"/>
              <a:t> </a:t>
            </a:r>
            <a:r>
              <a:rPr lang="fr-FR" sz="920" dirty="0" err="1"/>
              <a:t>laboris</a:t>
            </a:r>
            <a:r>
              <a:rPr lang="fr-FR" sz="920" dirty="0"/>
              <a:t> </a:t>
            </a:r>
            <a:r>
              <a:rPr lang="fr-FR" sz="920" dirty="0" err="1"/>
              <a:t>nisi</a:t>
            </a:r>
            <a:r>
              <a:rPr lang="fr-FR" sz="920" dirty="0"/>
              <a:t> ut </a:t>
            </a:r>
            <a:r>
              <a:rPr lang="fr-FR" sz="920" dirty="0" err="1"/>
              <a:t>aliquip</a:t>
            </a:r>
            <a:r>
              <a:rPr lang="fr-FR" sz="920" dirty="0"/>
              <a:t> ex </a:t>
            </a:r>
            <a:r>
              <a:rPr lang="fr-FR" sz="920" dirty="0" err="1"/>
              <a:t>ea</a:t>
            </a:r>
            <a:r>
              <a:rPr lang="fr-FR" sz="920" dirty="0"/>
              <a:t> commodo </a:t>
            </a:r>
            <a:r>
              <a:rPr lang="fr-FR" sz="920" dirty="0" err="1"/>
              <a:t>consequat</a:t>
            </a:r>
            <a:r>
              <a:rPr lang="fr-FR" sz="920" dirty="0"/>
              <a:t>.&lt;/p&gt;\n&lt;p&gt;&lt;</a:t>
            </a:r>
            <a:r>
              <a:rPr lang="fr-FR" sz="920" dirty="0" err="1"/>
              <a:t>img</a:t>
            </a:r>
            <a:r>
              <a:rPr lang="fr-FR" sz="920" dirty="0"/>
              <a:t> class=\"</a:t>
            </a:r>
            <a:r>
              <a:rPr lang="fr-FR" sz="920" dirty="0" err="1"/>
              <a:t>alignnone</a:t>
            </a:r>
            <a:r>
              <a:rPr lang="fr-FR" sz="920" dirty="0"/>
              <a:t> size-full wp-image-246\" src=\"https://bushcraft.patte-blanche.fr/</a:t>
            </a:r>
            <a:r>
              <a:rPr lang="fr-FR" sz="920" dirty="0" err="1"/>
              <a:t>wp</a:t>
            </a:r>
            <a:r>
              <a:rPr lang="fr-FR" sz="920" dirty="0"/>
              <a:t>-content/</a:t>
            </a:r>
            <a:r>
              <a:rPr lang="fr-FR" sz="920" dirty="0" err="1"/>
              <a:t>uploads</a:t>
            </a:r>
            <a:r>
              <a:rPr lang="fr-FR" sz="920" dirty="0"/>
              <a:t>/2019/12/forest.jpg\" alt=\"\" </a:t>
            </a:r>
            <a:r>
              <a:rPr lang="fr-FR" sz="920" dirty="0" err="1"/>
              <a:t>width</a:t>
            </a:r>
            <a:r>
              <a:rPr lang="fr-FR" sz="920" dirty="0"/>
              <a:t>=\"860\" </a:t>
            </a:r>
            <a:r>
              <a:rPr lang="fr-FR" sz="920" dirty="0" err="1"/>
              <a:t>height</a:t>
            </a:r>
            <a:r>
              <a:rPr lang="fr-FR" sz="920" dirty="0"/>
              <a:t>=\"480\" </a:t>
            </a:r>
            <a:r>
              <a:rPr lang="fr-FR" sz="920" dirty="0" err="1"/>
              <a:t>srcset</a:t>
            </a:r>
            <a:r>
              <a:rPr lang="fr-FR" sz="920" dirty="0"/>
              <a:t>=\"https://bushcraft.patte-blanche.fr/</a:t>
            </a:r>
            <a:r>
              <a:rPr lang="fr-FR" sz="920" dirty="0" err="1"/>
              <a:t>wp</a:t>
            </a:r>
            <a:r>
              <a:rPr lang="fr-FR" sz="920" dirty="0"/>
              <a:t>-content/</a:t>
            </a:r>
            <a:r>
              <a:rPr lang="fr-FR" sz="920" dirty="0" err="1"/>
              <a:t>uploads</a:t>
            </a:r>
            <a:r>
              <a:rPr lang="fr-FR" sz="920" dirty="0"/>
              <a:t>/2019/12/forest.jpg 860w, https://bushcraft.patte-blanche.fr/wp-content/uploads/2019/12/forest-500x279.jpg 500w, https://bushcraft.patte-blanche.fr/wp-content/uploads/2019/12/forest-768x429.jpg 768w\" sizes=\"(max-</a:t>
            </a:r>
            <a:r>
              <a:rPr lang="fr-FR" sz="920" dirty="0" err="1"/>
              <a:t>width</a:t>
            </a:r>
            <a:r>
              <a:rPr lang="fr-FR" sz="920" dirty="0"/>
              <a:t>: 860px) 100vw, 860px\" /&gt;&lt;/p&gt;\n&lt;p&gt;&amp;</a:t>
            </a:r>
            <a:r>
              <a:rPr lang="fr-FR" sz="920" dirty="0" err="1"/>
              <a:t>nbsp</a:t>
            </a:r>
            <a:r>
              <a:rPr lang="fr-FR" sz="920" dirty="0"/>
              <a:t>;&lt;/p&gt;\n&lt;p&gt;Lorem ipsum </a:t>
            </a:r>
            <a:r>
              <a:rPr lang="fr-FR" sz="920" dirty="0" err="1"/>
              <a:t>dolor</a:t>
            </a:r>
            <a:r>
              <a:rPr lang="fr-FR" sz="920" dirty="0"/>
              <a:t> </a:t>
            </a:r>
            <a:r>
              <a:rPr lang="fr-FR" sz="920" dirty="0" err="1"/>
              <a:t>sit</a:t>
            </a:r>
            <a:r>
              <a:rPr lang="fr-FR" sz="920" dirty="0"/>
              <a:t> </a:t>
            </a:r>
            <a:r>
              <a:rPr lang="fr-FR" sz="920" dirty="0" err="1"/>
              <a:t>amet</a:t>
            </a:r>
            <a:r>
              <a:rPr lang="fr-FR" sz="920" dirty="0"/>
              <a:t>, </a:t>
            </a:r>
            <a:r>
              <a:rPr lang="fr-FR" sz="920" dirty="0" err="1"/>
              <a:t>consectetur</a:t>
            </a:r>
            <a:r>
              <a:rPr lang="fr-FR" sz="920" dirty="0"/>
              <a:t> </a:t>
            </a:r>
            <a:r>
              <a:rPr lang="fr-FR" sz="920" dirty="0" err="1"/>
              <a:t>adipiscing</a:t>
            </a:r>
            <a:r>
              <a:rPr lang="fr-FR" sz="920" dirty="0"/>
              <a:t> </a:t>
            </a:r>
            <a:r>
              <a:rPr lang="fr-FR" sz="920" dirty="0" err="1"/>
              <a:t>elit</a:t>
            </a:r>
            <a:r>
              <a:rPr lang="fr-FR" sz="920" dirty="0"/>
              <a:t>, </a:t>
            </a:r>
            <a:r>
              <a:rPr lang="fr-FR" sz="920" dirty="0" err="1"/>
              <a:t>sed</a:t>
            </a:r>
            <a:r>
              <a:rPr lang="fr-FR" sz="920" dirty="0"/>
              <a:t> do </a:t>
            </a:r>
            <a:r>
              <a:rPr lang="fr-FR" sz="920" dirty="0" err="1"/>
              <a:t>eiusmod</a:t>
            </a:r>
            <a:r>
              <a:rPr lang="fr-FR" sz="920" dirty="0"/>
              <a:t> </a:t>
            </a:r>
            <a:r>
              <a:rPr lang="fr-FR" sz="920" dirty="0" err="1"/>
              <a:t>tempor</a:t>
            </a:r>
            <a:r>
              <a:rPr lang="fr-FR" sz="920" dirty="0"/>
              <a:t> </a:t>
            </a:r>
            <a:r>
              <a:rPr lang="fr-FR" sz="920" dirty="0" err="1"/>
              <a:t>incididunt</a:t>
            </a:r>
            <a:r>
              <a:rPr lang="fr-FR" sz="920" dirty="0"/>
              <a:t> ut et &lt;a href=\"http://www.valentin-besnardiere.com\"&gt;dolore&lt;/a&gt; magna </a:t>
            </a:r>
            <a:r>
              <a:rPr lang="fr-FR" sz="920" dirty="0" err="1"/>
              <a:t>aliqua</a:t>
            </a:r>
            <a:r>
              <a:rPr lang="fr-FR" sz="920" dirty="0"/>
              <a:t>. Ut </a:t>
            </a:r>
            <a:r>
              <a:rPr lang="fr-FR" sz="920" dirty="0" err="1"/>
              <a:t>enim</a:t>
            </a:r>
            <a:r>
              <a:rPr lang="fr-FR" sz="920" dirty="0"/>
              <a:t> ad </a:t>
            </a:r>
            <a:r>
              <a:rPr lang="fr-FR" sz="920" dirty="0" err="1"/>
              <a:t>minim</a:t>
            </a:r>
            <a:r>
              <a:rPr lang="fr-FR" sz="920" dirty="0"/>
              <a:t> </a:t>
            </a:r>
            <a:r>
              <a:rPr lang="fr-FR" sz="920" dirty="0" err="1"/>
              <a:t>veniam</a:t>
            </a:r>
            <a:r>
              <a:rPr lang="fr-FR" sz="920" dirty="0"/>
              <a:t>, </a:t>
            </a:r>
            <a:r>
              <a:rPr lang="fr-FR" sz="920" dirty="0" err="1"/>
              <a:t>quis</a:t>
            </a:r>
            <a:r>
              <a:rPr lang="fr-FR" sz="920" dirty="0"/>
              <a:t> </a:t>
            </a:r>
            <a:r>
              <a:rPr lang="fr-FR" sz="920" dirty="0" err="1"/>
              <a:t>nostrud</a:t>
            </a:r>
            <a:r>
              <a:rPr lang="fr-FR" sz="920" dirty="0"/>
              <a:t> </a:t>
            </a:r>
            <a:r>
              <a:rPr lang="fr-FR" sz="920" dirty="0" err="1"/>
              <a:t>exercitation</a:t>
            </a:r>
            <a:r>
              <a:rPr lang="fr-FR" sz="920" dirty="0"/>
              <a:t> </a:t>
            </a:r>
            <a:r>
              <a:rPr lang="fr-FR" sz="920" dirty="0" err="1"/>
              <a:t>ullamco</a:t>
            </a:r>
            <a:r>
              <a:rPr lang="fr-FR" sz="920" dirty="0"/>
              <a:t> </a:t>
            </a:r>
            <a:r>
              <a:rPr lang="fr-FR" sz="920" dirty="0" err="1"/>
              <a:t>laboris</a:t>
            </a:r>
            <a:r>
              <a:rPr lang="fr-FR" sz="920" dirty="0"/>
              <a:t> </a:t>
            </a:r>
            <a:r>
              <a:rPr lang="fr-FR" sz="920" dirty="0" err="1"/>
              <a:t>nisi</a:t>
            </a:r>
            <a:r>
              <a:rPr lang="fr-FR" sz="920" dirty="0"/>
              <a:t> ut </a:t>
            </a:r>
            <a:r>
              <a:rPr lang="fr-FR" sz="920" dirty="0" err="1"/>
              <a:t>aliquip</a:t>
            </a:r>
            <a:r>
              <a:rPr lang="fr-FR" sz="920" dirty="0"/>
              <a:t> ex </a:t>
            </a:r>
            <a:r>
              <a:rPr lang="fr-FR" sz="920" dirty="0" err="1"/>
              <a:t>ea</a:t>
            </a:r>
            <a:r>
              <a:rPr lang="fr-FR" sz="920" dirty="0"/>
              <a:t> commodo </a:t>
            </a:r>
            <a:r>
              <a:rPr lang="fr-FR" sz="920" dirty="0" err="1"/>
              <a:t>consequat</a:t>
            </a:r>
            <a:r>
              <a:rPr lang="fr-FR" sz="920" dirty="0"/>
              <a:t>.&lt;/p&gt;\n&lt;p&gt;&amp;</a:t>
            </a:r>
            <a:r>
              <a:rPr lang="fr-FR" sz="920" dirty="0" err="1"/>
              <a:t>nbsp</a:t>
            </a:r>
            <a:r>
              <a:rPr lang="fr-FR" sz="920" dirty="0"/>
              <a:t>;&lt;/p&gt;\n&lt;p&gt;Liste à puces:&lt;/p&gt;\n&lt;</a:t>
            </a:r>
            <a:r>
              <a:rPr lang="fr-FR" sz="920" dirty="0" err="1"/>
              <a:t>ul</a:t>
            </a:r>
            <a:r>
              <a:rPr lang="fr-FR" sz="920" dirty="0"/>
              <a:t>&gt;\n&lt;li&gt;puce n°1&lt;/li&gt;\n&lt;li&gt;puce n°2&lt;/li&gt;\n&lt;li&gt;puce n°3&lt;/li&gt;\n&lt;/</a:t>
            </a:r>
            <a:r>
              <a:rPr lang="fr-FR" sz="920" dirty="0" err="1"/>
              <a:t>ul</a:t>
            </a:r>
            <a:r>
              <a:rPr lang="fr-FR" sz="920" dirty="0"/>
              <a:t>&gt;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27208576"/>
      </p:ext>
    </p:extLst>
  </p:cSld>
  <p:clrMapOvr>
    <a:masterClrMapping/>
  </p:clrMapOvr>
  <p:transition spd="slow">
    <p:push dir="u"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74</a:t>
            </a:fld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A1B17F-C13A-4A11-B8D1-F7FB8AEFD825}"/>
              </a:ext>
            </a:extLst>
          </p:cNvPr>
          <p:cNvSpPr txBox="1"/>
          <p:nvPr/>
        </p:nvSpPr>
        <p:spPr>
          <a:xfrm>
            <a:off x="317182" y="113770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DONNÉES OBTENUES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85BC31-415B-4883-974A-1382B73520C4}"/>
              </a:ext>
            </a:extLst>
          </p:cNvPr>
          <p:cNvSpPr txBox="1"/>
          <p:nvPr/>
        </p:nvSpPr>
        <p:spPr>
          <a:xfrm>
            <a:off x="353695" y="336032"/>
            <a:ext cx="8509636" cy="874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br>
              <a:rPr lang="fr-FR" sz="900" dirty="0">
                <a:latin typeface="Futura Lt BT" panose="020B0402020204020303" pitchFamily="34" charset="0"/>
              </a:rPr>
            </a:br>
            <a:br>
              <a:rPr lang="fr-FR" sz="900" dirty="0">
                <a:latin typeface="Futura Lt BT" panose="020B0402020204020303" pitchFamily="34" charset="0"/>
              </a:rPr>
            </a:br>
            <a:endParaRPr lang="fr-FR" sz="900" dirty="0">
              <a:latin typeface="Futura Lt BT" panose="020B0402020204020303" pitchFamily="34" charset="0"/>
            </a:endParaRPr>
          </a:p>
          <a:p>
            <a:pPr>
              <a:buFont typeface="+mj-lt"/>
              <a:buAutoNum type="arabicPeriod"/>
            </a:pPr>
            <a:r>
              <a:rPr lang="fr-FR" sz="900" i="1" dirty="0">
                <a:latin typeface="dejavu sans mono, monospace"/>
              </a:rPr>
              <a:t>{notice: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(2), introduction: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(1), </a:t>
            </a:r>
            <a:r>
              <a:rPr lang="fr-FR" sz="900" i="1" dirty="0" err="1">
                <a:latin typeface="dejavu sans mono, monospace"/>
              </a:rPr>
              <a:t>s_orienter</a:t>
            </a:r>
            <a:r>
              <a:rPr lang="fr-FR" sz="900" i="1" dirty="0">
                <a:latin typeface="dejavu sans mono, monospace"/>
              </a:rPr>
              <a:t>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(0), abri: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(0), champignons: </a:t>
            </a:r>
            <a:r>
              <a:rPr lang="fr-FR" sz="900" i="1" dirty="0" err="1">
                <a:latin typeface="dejavu sans mono, monospace"/>
              </a:rPr>
              <a:t>Array</a:t>
            </a:r>
            <a:r>
              <a:rPr lang="fr-FR" sz="900" i="1" dirty="0">
                <a:latin typeface="dejavu sans mono, monospace"/>
              </a:rPr>
              <a:t>(0), …}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notice: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(2)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1143000" lvl="2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1600200" lvl="3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title</a:t>
            </a:r>
            <a:r>
              <a:rPr lang="fr-FR" sz="900" dirty="0">
                <a:latin typeface="dejavu sans mono, monospace"/>
              </a:rPr>
              <a:t>: "notice"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1600200" lvl="3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(19)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"&lt;h1&gt;"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"Notice"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"&lt;h2&gt;"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"Premier titre 2"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pLink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(5)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"Exemple de de contenu </a:t>
            </a:r>
            <a:r>
              <a:rPr lang="fr-FR" sz="900" dirty="0" err="1">
                <a:latin typeface="dejavu sans mono, monospace"/>
              </a:rPr>
              <a:t>texte.Exemple</a:t>
            </a:r>
            <a:r>
              <a:rPr lang="fr-FR" sz="900" dirty="0">
                <a:latin typeface="dejavu sans mono, monospace"/>
              </a:rPr>
              <a:t> d'"}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 {tag: "</a:t>
            </a:r>
            <a:r>
              <a:rPr lang="fr-FR" sz="900" dirty="0" err="1">
                <a:latin typeface="dejavu sans mono, monospace"/>
              </a:rPr>
              <a:t>link</a:t>
            </a:r>
            <a:r>
              <a:rPr lang="fr-FR" sz="900" dirty="0">
                <a:latin typeface="dejavu sans mono, monospace"/>
              </a:rPr>
              <a:t>", 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: "hyperlien ", url: "http://www.google.fr"}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"Lorem ipsum </a:t>
            </a:r>
            <a:r>
              <a:rPr lang="fr-FR" sz="900" dirty="0" err="1">
                <a:latin typeface="dejavu sans mono, monospace"/>
              </a:rPr>
              <a:t>dolor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sit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amet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consectetur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adipiscing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elit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sed</a:t>
            </a:r>
            <a:r>
              <a:rPr lang="fr-FR" sz="900" dirty="0">
                <a:latin typeface="dejavu sans mono, monospace"/>
              </a:rPr>
              <a:t> do </a:t>
            </a:r>
            <a:r>
              <a:rPr lang="fr-FR" sz="900" dirty="0" err="1">
                <a:latin typeface="dejavu sans mono, monospace"/>
              </a:rPr>
              <a:t>eiusmod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tempor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incididunt</a:t>
            </a:r>
            <a:r>
              <a:rPr lang="fr-FR" sz="900" dirty="0">
                <a:latin typeface="dejavu sans mono, monospace"/>
              </a:rPr>
              <a:t> ut et 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3: {tag: "</a:t>
            </a:r>
            <a:r>
              <a:rPr lang="fr-FR" sz="900" dirty="0" err="1">
                <a:latin typeface="dejavu sans mono, monospace"/>
              </a:rPr>
              <a:t>link</a:t>
            </a:r>
            <a:r>
              <a:rPr lang="fr-FR" sz="900" dirty="0">
                <a:latin typeface="dejavu sans mono, monospace"/>
              </a:rPr>
              <a:t>", 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: "d'</a:t>
            </a:r>
            <a:r>
              <a:rPr lang="fr-FR" sz="900" dirty="0" err="1">
                <a:latin typeface="dejavu sans mono, monospace"/>
              </a:rPr>
              <a:t>olore</a:t>
            </a:r>
            <a:r>
              <a:rPr lang="fr-FR" sz="900" dirty="0">
                <a:latin typeface="dejavu sans mono, monospace"/>
              </a:rPr>
              <a:t>", url: "http://www.valentin-besnardiere.com"}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4: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 magna </a:t>
            </a:r>
            <a:r>
              <a:rPr lang="fr-FR" sz="900" dirty="0" err="1">
                <a:latin typeface="dejavu sans mono, monospace"/>
              </a:rPr>
              <a:t>aliqua</a:t>
            </a:r>
            <a:r>
              <a:rPr lang="fr-FR" sz="900" dirty="0">
                <a:latin typeface="dejavu sans mono, monospace"/>
              </a:rPr>
              <a:t>. Ut </a:t>
            </a:r>
            <a:r>
              <a:rPr lang="fr-FR" sz="900" dirty="0" err="1">
                <a:latin typeface="dejavu sans mono, monospace"/>
              </a:rPr>
              <a:t>enim</a:t>
            </a:r>
            <a:r>
              <a:rPr lang="fr-FR" sz="900" dirty="0">
                <a:latin typeface="dejavu sans mono, monospace"/>
              </a:rPr>
              <a:t> ad </a:t>
            </a:r>
            <a:r>
              <a:rPr lang="fr-FR" sz="900" dirty="0" err="1">
                <a:latin typeface="dejavu sans mono, monospace"/>
              </a:rPr>
              <a:t>minim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veniam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quis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nostr</a:t>
            </a:r>
            <a:r>
              <a:rPr lang="fr-FR" sz="900" dirty="0">
                <a:latin typeface="dejavu sans mono, monospace"/>
              </a:rPr>
              <a:t>… </a:t>
            </a:r>
            <a:r>
              <a:rPr lang="fr-FR" sz="900" dirty="0" err="1">
                <a:latin typeface="dejavu sans mono, monospace"/>
              </a:rPr>
              <a:t>laboris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nisi</a:t>
            </a:r>
            <a:r>
              <a:rPr lang="fr-FR" sz="900" dirty="0">
                <a:latin typeface="dejavu sans mono, monospace"/>
              </a:rPr>
              <a:t> ut </a:t>
            </a:r>
            <a:r>
              <a:rPr lang="fr-FR" sz="900" dirty="0" err="1">
                <a:latin typeface="dejavu sans mono, monospace"/>
              </a:rPr>
              <a:t>aliquip</a:t>
            </a:r>
            <a:r>
              <a:rPr lang="fr-FR" sz="900" dirty="0">
                <a:latin typeface="dejavu sans mono, monospace"/>
              </a:rPr>
              <a:t> ex </a:t>
            </a:r>
            <a:r>
              <a:rPr lang="fr-FR" sz="900" dirty="0" err="1">
                <a:latin typeface="dejavu sans mono, monospace"/>
              </a:rPr>
              <a:t>ea</a:t>
            </a:r>
            <a:r>
              <a:rPr lang="fr-FR" sz="900" dirty="0">
                <a:latin typeface="dejavu sans mono, monospace"/>
              </a:rPr>
              <a:t> commodo </a:t>
            </a:r>
            <a:r>
              <a:rPr lang="fr-FR" sz="900" dirty="0" err="1">
                <a:latin typeface="dejavu sans mono, monospace"/>
              </a:rPr>
              <a:t>consequat</a:t>
            </a:r>
            <a:r>
              <a:rPr lang="fr-FR" sz="900" dirty="0">
                <a:latin typeface="dejavu sans mono, monospace"/>
              </a:rPr>
              <a:t>."}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length</a:t>
            </a:r>
            <a:r>
              <a:rPr lang="fr-FR" sz="900" dirty="0">
                <a:latin typeface="dejavu sans mono, monospace"/>
              </a:rPr>
              <a:t>: 5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(0)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3: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img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fileName</a:t>
            </a:r>
            <a:r>
              <a:rPr lang="fr-FR" sz="900" dirty="0">
                <a:latin typeface="dejavu sans mono, monospace"/>
              </a:rPr>
              <a:t>: "forest.jpg"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4: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"&lt;p&gt;"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 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5: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pLink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(3)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"Lorem ipsum </a:t>
            </a:r>
            <a:r>
              <a:rPr lang="fr-FR" sz="900" dirty="0" err="1">
                <a:latin typeface="dejavu sans mono, monospace"/>
              </a:rPr>
              <a:t>dolor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sit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amet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consectetur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adipiscing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elit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sed</a:t>
            </a:r>
            <a:r>
              <a:rPr lang="fr-FR" sz="900" dirty="0">
                <a:latin typeface="dejavu sans mono, monospace"/>
              </a:rPr>
              <a:t> do </a:t>
            </a:r>
            <a:r>
              <a:rPr lang="fr-FR" sz="900" dirty="0" err="1">
                <a:latin typeface="dejavu sans mono, monospace"/>
              </a:rPr>
              <a:t>eiusmod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tempor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incididunt</a:t>
            </a:r>
            <a:r>
              <a:rPr lang="fr-FR" sz="900" dirty="0">
                <a:latin typeface="dejavu sans mono, monospace"/>
              </a:rPr>
              <a:t> ut et 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 {tag: "</a:t>
            </a:r>
            <a:r>
              <a:rPr lang="fr-FR" sz="900" dirty="0" err="1">
                <a:latin typeface="dejavu sans mono, monospace"/>
              </a:rPr>
              <a:t>link</a:t>
            </a:r>
            <a:r>
              <a:rPr lang="fr-FR" sz="900" dirty="0">
                <a:latin typeface="dejavu sans mono, monospace"/>
              </a:rPr>
              <a:t>", 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: "</a:t>
            </a:r>
            <a:r>
              <a:rPr lang="fr-FR" sz="900" dirty="0" err="1">
                <a:latin typeface="dejavu sans mono, monospace"/>
              </a:rPr>
              <a:t>dolore</a:t>
            </a:r>
            <a:r>
              <a:rPr lang="fr-FR" sz="900" dirty="0">
                <a:latin typeface="dejavu sans mono, monospace"/>
              </a:rPr>
              <a:t>", url: "http://www.valentin-besnardiere.com"}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 {tag: "</a:t>
            </a:r>
            <a:r>
              <a:rPr lang="fr-FR" sz="900" dirty="0" err="1">
                <a:latin typeface="dejavu sans mono, monospace"/>
              </a:rPr>
              <a:t>text</a:t>
            </a:r>
            <a:r>
              <a:rPr lang="fr-FR" sz="900" dirty="0">
                <a:latin typeface="dejavu sans mono, monospace"/>
              </a:rPr>
              <a:t>", content: " magna </a:t>
            </a:r>
            <a:r>
              <a:rPr lang="fr-FR" sz="900" dirty="0" err="1">
                <a:latin typeface="dejavu sans mono, monospace"/>
              </a:rPr>
              <a:t>aliqua</a:t>
            </a:r>
            <a:r>
              <a:rPr lang="fr-FR" sz="900" dirty="0">
                <a:latin typeface="dejavu sans mono, monospace"/>
              </a:rPr>
              <a:t>. Ut </a:t>
            </a:r>
            <a:r>
              <a:rPr lang="fr-FR" sz="900" dirty="0" err="1">
                <a:latin typeface="dejavu sans mono, monospace"/>
              </a:rPr>
              <a:t>enim</a:t>
            </a:r>
            <a:r>
              <a:rPr lang="fr-FR" sz="900" dirty="0">
                <a:latin typeface="dejavu sans mono, monospace"/>
              </a:rPr>
              <a:t> ad </a:t>
            </a:r>
            <a:r>
              <a:rPr lang="fr-FR" sz="900" dirty="0" err="1">
                <a:latin typeface="dejavu sans mono, monospace"/>
              </a:rPr>
              <a:t>minim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veniam</a:t>
            </a:r>
            <a:r>
              <a:rPr lang="fr-FR" sz="900" dirty="0">
                <a:latin typeface="dejavu sans mono, monospace"/>
              </a:rPr>
              <a:t>, </a:t>
            </a:r>
            <a:r>
              <a:rPr lang="fr-FR" sz="900" dirty="0" err="1">
                <a:latin typeface="dejavu sans mono, monospace"/>
              </a:rPr>
              <a:t>quis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nostr</a:t>
            </a:r>
            <a:r>
              <a:rPr lang="fr-FR" sz="900" dirty="0">
                <a:latin typeface="dejavu sans mono, monospace"/>
              </a:rPr>
              <a:t>… </a:t>
            </a:r>
            <a:r>
              <a:rPr lang="fr-FR" sz="900" dirty="0" err="1">
                <a:latin typeface="dejavu sans mono, monospace"/>
              </a:rPr>
              <a:t>laboris</a:t>
            </a:r>
            <a:r>
              <a:rPr lang="fr-FR" sz="900" dirty="0">
                <a:latin typeface="dejavu sans mono, monospace"/>
              </a:rPr>
              <a:t> </a:t>
            </a:r>
            <a:r>
              <a:rPr lang="fr-FR" sz="900" dirty="0" err="1">
                <a:latin typeface="dejavu sans mono, monospace"/>
              </a:rPr>
              <a:t>nisi</a:t>
            </a:r>
            <a:r>
              <a:rPr lang="fr-FR" sz="900" dirty="0">
                <a:latin typeface="dejavu sans mono, monospace"/>
              </a:rPr>
              <a:t> ut </a:t>
            </a:r>
            <a:r>
              <a:rPr lang="fr-FR" sz="900" dirty="0" err="1">
                <a:latin typeface="dejavu sans mono, monospace"/>
              </a:rPr>
              <a:t>aliquip</a:t>
            </a:r>
            <a:r>
              <a:rPr lang="fr-FR" sz="900" dirty="0">
                <a:latin typeface="dejavu sans mono, monospace"/>
              </a:rPr>
              <a:t> ex </a:t>
            </a:r>
            <a:r>
              <a:rPr lang="fr-FR" sz="900" dirty="0" err="1">
                <a:latin typeface="dejavu sans mono, monospace"/>
              </a:rPr>
              <a:t>ea</a:t>
            </a:r>
            <a:r>
              <a:rPr lang="fr-FR" sz="900" dirty="0">
                <a:latin typeface="dejavu sans mono, monospace"/>
              </a:rPr>
              <a:t> commodo </a:t>
            </a:r>
            <a:r>
              <a:rPr lang="fr-FR" sz="900" dirty="0" err="1">
                <a:latin typeface="dejavu sans mono, monospace"/>
              </a:rPr>
              <a:t>consequat</a:t>
            </a:r>
            <a:r>
              <a:rPr lang="fr-FR" sz="900" dirty="0">
                <a:latin typeface="dejavu sans mono, monospace"/>
              </a:rPr>
              <a:t>."}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length</a:t>
            </a:r>
            <a:r>
              <a:rPr lang="fr-FR" sz="900" dirty="0">
                <a:latin typeface="dejavu sans mono, monospace"/>
              </a:rPr>
              <a:t>: 3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(0)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6: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"&lt;p&gt;"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 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7: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"&lt;p&gt;"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content: "Liste à puces:"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__proto__: Object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057400" lvl="4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8: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tag: "&lt;</a:t>
            </a:r>
            <a:r>
              <a:rPr lang="fr-FR" sz="900" dirty="0" err="1">
                <a:latin typeface="dejavu sans mono, monospace"/>
              </a:rPr>
              <a:t>ul</a:t>
            </a:r>
            <a:r>
              <a:rPr lang="fr-FR" sz="900" dirty="0">
                <a:latin typeface="dejavu sans mono, monospace"/>
              </a:rPr>
              <a:t>&gt;"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514600" lvl="5" indent="-228600">
              <a:buFont typeface="+mj-lt"/>
              <a:buAutoNum type="arabicPeriod"/>
            </a:pPr>
            <a:r>
              <a:rPr lang="fr-FR" sz="900" dirty="0" err="1">
                <a:latin typeface="dejavu sans mono, monospace"/>
              </a:rPr>
              <a:t>list</a:t>
            </a:r>
            <a:r>
              <a:rPr lang="fr-FR" sz="900" dirty="0">
                <a:latin typeface="dejavu sans mono, monospace"/>
              </a:rPr>
              <a:t>: </a:t>
            </a:r>
            <a:r>
              <a:rPr lang="fr-FR" sz="900" dirty="0" err="1">
                <a:latin typeface="dejavu sans mono, monospace"/>
              </a:rPr>
              <a:t>Array</a:t>
            </a:r>
            <a:r>
              <a:rPr lang="fr-FR" sz="900" dirty="0">
                <a:latin typeface="dejavu sans mono, monospace"/>
              </a:rPr>
              <a:t>(3)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0: "puce n°1"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1: "puce n°2"</a:t>
            </a:r>
            <a:endParaRPr lang="fr-FR" sz="900" dirty="0">
              <a:latin typeface="Futura Lt BT" panose="020B0402020204020303" pitchFamily="34" charset="0"/>
            </a:endParaRPr>
          </a:p>
          <a:p>
            <a:pPr marL="2971800" lvl="6" indent="-228600">
              <a:buFont typeface="+mj-lt"/>
              <a:buAutoNum type="arabicPeriod"/>
            </a:pPr>
            <a:r>
              <a:rPr lang="fr-FR" sz="900" dirty="0">
                <a:latin typeface="dejavu sans mono, monospace"/>
              </a:rPr>
              <a:t>2: "puce n°3"</a:t>
            </a:r>
            <a:endParaRPr lang="fr-FR" sz="900" dirty="0">
              <a:latin typeface="Futura Lt BT" panose="020B04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159844"/>
      </p:ext>
    </p:extLst>
  </p:cSld>
  <p:clrMapOvr>
    <a:masterClrMapping/>
  </p:clrMapOvr>
  <p:transition spd="slow">
    <p:push dir="u"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75</a:t>
            </a:fld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A1B17F-C13A-4A11-B8D1-F7FB8AEFD825}"/>
              </a:ext>
            </a:extLst>
          </p:cNvPr>
          <p:cNvSpPr txBox="1"/>
          <p:nvPr/>
        </p:nvSpPr>
        <p:spPr>
          <a:xfrm>
            <a:off x="317182" y="113770"/>
            <a:ext cx="85096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Cera PRO" panose="00000500000000000000" pitchFamily="50" charset="0"/>
              </a:rPr>
              <a:t>DONNÉES OBTENUES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24742A-3BD2-4066-80ED-ED7750370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462" y="512132"/>
            <a:ext cx="2554101" cy="520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1991"/>
      </p:ext>
    </p:extLst>
  </p:cSld>
  <p:clrMapOvr>
    <a:masterClrMapping/>
  </p:clrMapOvr>
  <p:transition spd="slow">
    <p:push dir="u"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BILAN DU PROJET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76</a:t>
            </a:fld>
            <a:endParaRPr lang="fr-F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01E719-2F43-426D-8D55-62F46ECA66F3}"/>
              </a:ext>
            </a:extLst>
          </p:cNvPr>
          <p:cNvSpPr txBox="1"/>
          <p:nvPr/>
        </p:nvSpPr>
        <p:spPr>
          <a:xfrm>
            <a:off x="0" y="2047875"/>
            <a:ext cx="9144000" cy="2069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900"/>
              </a:spcAft>
            </a:pPr>
            <a:r>
              <a:rPr lang="fr-FR" sz="2000" dirty="0">
                <a:latin typeface="Cera PRO" panose="00000500000000000000" pitchFamily="50" charset="0"/>
              </a:rPr>
              <a:t>Livraison dans les conditions et délais prévus</a:t>
            </a:r>
          </a:p>
          <a:p>
            <a:pPr algn="ctr">
              <a:spcAft>
                <a:spcPts val="900"/>
              </a:spcAft>
            </a:pPr>
            <a:r>
              <a:rPr lang="fr-FR" sz="2000" dirty="0">
                <a:latin typeface="Cera PRO" panose="00000500000000000000" pitchFamily="50" charset="0"/>
              </a:rPr>
              <a:t>Un projet pérennisé</a:t>
            </a:r>
          </a:p>
          <a:p>
            <a:pPr algn="ctr">
              <a:spcAft>
                <a:spcPts val="900"/>
              </a:spcAft>
            </a:pPr>
            <a:r>
              <a:rPr lang="fr-FR" sz="2000" dirty="0">
                <a:latin typeface="Cera PRO" panose="00000500000000000000" pitchFamily="50" charset="0"/>
              </a:rPr>
              <a:t>Présentation d’un plan de suivi</a:t>
            </a:r>
          </a:p>
          <a:p>
            <a:pPr algn="ctr">
              <a:spcAft>
                <a:spcPts val="1200"/>
              </a:spcAft>
            </a:pPr>
            <a:endParaRPr lang="fr-FR" dirty="0"/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9736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869766-87C6-402E-B8E7-1A9F57AC9A1C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Cera PRO" panose="00000500000000000000" pitchFamily="50" charset="0"/>
              </a:rPr>
              <a:t>CONCLUSION</a:t>
            </a:r>
            <a:endParaRPr lang="fr-FR" sz="2800" dirty="0">
              <a:latin typeface="Cera PRO" panose="00000500000000000000" pitchFamily="50" charset="0"/>
            </a:endParaRPr>
          </a:p>
          <a:p>
            <a:endParaRPr lang="fr-FR" dirty="0">
              <a:latin typeface="Cera PRO" panose="00000500000000000000" pitchFamily="50" charset="0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976CF64-59EB-48BC-918C-090070D6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0F572842-3519-434B-8BFF-D854472FB0E7}" type="slidenum">
              <a:rPr lang="fr-FR" smtClean="0"/>
              <a:t>77</a:t>
            </a:fld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B0A6BF-2F31-4949-A2A9-A810B8B7BC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091" y="1321594"/>
            <a:ext cx="828000" cy="82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25FD7BD-15B2-4061-A943-FE572FA30F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4904" y="1355476"/>
            <a:ext cx="720000" cy="7941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DB2B0E-A8F4-4E5C-987D-68D635D4B87B}"/>
              </a:ext>
            </a:extLst>
          </p:cNvPr>
          <p:cNvSpPr txBox="1"/>
          <p:nvPr/>
        </p:nvSpPr>
        <p:spPr>
          <a:xfrm>
            <a:off x="7146700" y="1321594"/>
            <a:ext cx="13626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latin typeface="Proxima Nova Soft" panose="02000506030000020004" pitchFamily="50" charset="0"/>
              </a:rPr>
              <a:t>&lt;/&gt;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2F7E4D-24F5-4DD8-B1B8-DCA71E03D6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476" y="3669636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C82AA9-A670-4756-8901-E0E047E7CF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04" y="3706741"/>
            <a:ext cx="720000" cy="720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83DD7468-0A39-4EB1-8F3F-3904DEFBE7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96995" y="1557184"/>
            <a:ext cx="1125874" cy="59241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3BD13029-6BE7-439F-B523-C1B58E5713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10773" y="1493389"/>
            <a:ext cx="720000" cy="72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BBDB926-619C-413C-9AAA-E9837FC5E5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091" y="3706741"/>
            <a:ext cx="720000" cy="72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D7B764E-996B-4299-8DD5-95EB70C37C2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773" y="3616741"/>
            <a:ext cx="900000" cy="900000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96E7126C-DC84-4B79-B7F8-26C0BE4781F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370835" y="3706741"/>
            <a:ext cx="720000" cy="720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34CFB93-1689-4377-A03E-AB9C095E6569}"/>
              </a:ext>
            </a:extLst>
          </p:cNvPr>
          <p:cNvSpPr txBox="1"/>
          <p:nvPr/>
        </p:nvSpPr>
        <p:spPr>
          <a:xfrm>
            <a:off x="994905" y="2229105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68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9FDFCB-BC0C-4BAF-B634-1F4DD7CE892A}"/>
              </a:ext>
            </a:extLst>
          </p:cNvPr>
          <p:cNvSpPr txBox="1"/>
          <p:nvPr/>
        </p:nvSpPr>
        <p:spPr>
          <a:xfrm>
            <a:off x="2481091" y="2243136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136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348303-DEAA-43EA-8C5E-F589128F5A74}"/>
              </a:ext>
            </a:extLst>
          </p:cNvPr>
          <p:cNvSpPr txBox="1"/>
          <p:nvPr/>
        </p:nvSpPr>
        <p:spPr>
          <a:xfrm>
            <a:off x="4070802" y="2294060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10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DE4689-3C6C-4F61-BC66-BAE317793A20}"/>
              </a:ext>
            </a:extLst>
          </p:cNvPr>
          <p:cNvSpPr txBox="1"/>
          <p:nvPr/>
        </p:nvSpPr>
        <p:spPr>
          <a:xfrm>
            <a:off x="5810773" y="2294060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1450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5AACEB-C823-4A1C-A143-E49A6141D26A}"/>
              </a:ext>
            </a:extLst>
          </p:cNvPr>
          <p:cNvSpPr txBox="1"/>
          <p:nvPr/>
        </p:nvSpPr>
        <p:spPr>
          <a:xfrm>
            <a:off x="7301451" y="2307448"/>
            <a:ext cx="858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5000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B3C8585-7F58-4A0A-A3B1-E08204D5FDF3}"/>
              </a:ext>
            </a:extLst>
          </p:cNvPr>
          <p:cNvSpPr txBox="1"/>
          <p:nvPr/>
        </p:nvSpPr>
        <p:spPr>
          <a:xfrm>
            <a:off x="994904" y="4538653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E115571-0A4D-4C4B-B310-D08F8D3A20EA}"/>
              </a:ext>
            </a:extLst>
          </p:cNvPr>
          <p:cNvSpPr txBox="1"/>
          <p:nvPr/>
        </p:nvSpPr>
        <p:spPr>
          <a:xfrm>
            <a:off x="2481091" y="4538653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7F0F16-EE20-432A-A534-51BEF88D3E98}"/>
              </a:ext>
            </a:extLst>
          </p:cNvPr>
          <p:cNvSpPr txBox="1"/>
          <p:nvPr/>
        </p:nvSpPr>
        <p:spPr>
          <a:xfrm>
            <a:off x="4242476" y="4599909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530509D-F343-48DF-879C-55962DB82D62}"/>
              </a:ext>
            </a:extLst>
          </p:cNvPr>
          <p:cNvSpPr txBox="1"/>
          <p:nvPr/>
        </p:nvSpPr>
        <p:spPr>
          <a:xfrm>
            <a:off x="5810773" y="4538653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84A0AA-946E-42E2-8043-886BCB5876A3}"/>
              </a:ext>
            </a:extLst>
          </p:cNvPr>
          <p:cNvSpPr txBox="1"/>
          <p:nvPr/>
        </p:nvSpPr>
        <p:spPr>
          <a:xfrm>
            <a:off x="7370834" y="4572535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Proxima Nova Soft" panose="02000506030000020004" pitchFamily="50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36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6534215-6BA1-4724-AE0A-BCB95480CBEE}"/>
              </a:ext>
            </a:extLst>
          </p:cNvPr>
          <p:cNvSpPr txBox="1"/>
          <p:nvPr/>
        </p:nvSpPr>
        <p:spPr>
          <a:xfrm>
            <a:off x="317182" y="262831"/>
            <a:ext cx="85096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latin typeface="Cera PRO" panose="00000500000000000000" pitchFamily="50" charset="0"/>
              </a:rPr>
              <a:t>CONTEXTE</a:t>
            </a:r>
          </a:p>
          <a:p>
            <a:endParaRPr lang="fr-FR" dirty="0">
              <a:latin typeface="Cera PRO" panose="00000500000000000000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A4376E-C6EA-4FA3-BF38-86DE40D16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612" y="3438524"/>
            <a:ext cx="1628775" cy="1628775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EB46AD4-A732-46CB-8A68-26D1C1A2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8</a:t>
            </a:fld>
            <a:endParaRPr lang="fr-FR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29C5918-1866-4593-A5D8-B0D461CBD4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05919" y="1807559"/>
            <a:ext cx="3405188" cy="88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85670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0D8FCB-9B7D-4154-80CE-D3420A55D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851" y="265004"/>
            <a:ext cx="6328298" cy="518499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45D70-6A80-4EE2-B384-530A02206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2842-3519-434B-8BFF-D854472FB0E7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451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2069</TotalTime>
  <Words>3911</Words>
  <Application>Microsoft Office PowerPoint</Application>
  <PresentationFormat>On-screen Show (16:10)</PresentationFormat>
  <Paragraphs>807</Paragraphs>
  <Slides>77</Slides>
  <Notes>70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7" baseType="lpstr">
      <vt:lpstr>Arial</vt:lpstr>
      <vt:lpstr>Calibri</vt:lpstr>
      <vt:lpstr>Calibri Light</vt:lpstr>
      <vt:lpstr>Cera PRO</vt:lpstr>
      <vt:lpstr>dejavu sans mono, monospace</vt:lpstr>
      <vt:lpstr>Futura Lt BT</vt:lpstr>
      <vt:lpstr>Futura Lt BT, sans-serif</vt:lpstr>
      <vt:lpstr>Proxima Nova Rg</vt:lpstr>
      <vt:lpstr>Proxima Nova Soft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john</dc:creator>
  <cp:lastModifiedBy>John john</cp:lastModifiedBy>
  <cp:revision>188</cp:revision>
  <dcterms:created xsi:type="dcterms:W3CDTF">2020-02-29T17:01:22Z</dcterms:created>
  <dcterms:modified xsi:type="dcterms:W3CDTF">2020-03-10T10:39:03Z</dcterms:modified>
</cp:coreProperties>
</file>

<file path=docProps/thumbnail.jpeg>
</file>